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7"/>
  </p:notesMasterIdLst>
  <p:sldIdLst>
    <p:sldId id="256" r:id="rId2"/>
    <p:sldId id="310" r:id="rId3"/>
    <p:sldId id="318" r:id="rId4"/>
    <p:sldId id="319" r:id="rId5"/>
    <p:sldId id="311" r:id="rId6"/>
    <p:sldId id="312" r:id="rId7"/>
    <p:sldId id="339" r:id="rId8"/>
    <p:sldId id="314" r:id="rId9"/>
    <p:sldId id="338" r:id="rId10"/>
    <p:sldId id="355" r:id="rId11"/>
    <p:sldId id="320" r:id="rId12"/>
    <p:sldId id="315" r:id="rId13"/>
    <p:sldId id="327" r:id="rId14"/>
    <p:sldId id="328" r:id="rId15"/>
    <p:sldId id="321" r:id="rId16"/>
    <p:sldId id="336" r:id="rId17"/>
    <p:sldId id="351" r:id="rId18"/>
    <p:sldId id="332" r:id="rId19"/>
    <p:sldId id="349" r:id="rId20"/>
    <p:sldId id="322" r:id="rId21"/>
    <p:sldId id="323" r:id="rId22"/>
    <p:sldId id="324" r:id="rId23"/>
    <p:sldId id="325" r:id="rId24"/>
    <p:sldId id="308" r:id="rId25"/>
    <p:sldId id="342" r:id="rId26"/>
    <p:sldId id="309" r:id="rId27"/>
    <p:sldId id="313" r:id="rId28"/>
    <p:sldId id="333" r:id="rId29"/>
    <p:sldId id="334" r:id="rId30"/>
    <p:sldId id="354" r:id="rId31"/>
    <p:sldId id="335" r:id="rId32"/>
    <p:sldId id="344" r:id="rId33"/>
    <p:sldId id="347" r:id="rId34"/>
    <p:sldId id="348" r:id="rId35"/>
    <p:sldId id="358" r:id="rId36"/>
    <p:sldId id="340" r:id="rId37"/>
    <p:sldId id="345" r:id="rId38"/>
    <p:sldId id="356" r:id="rId39"/>
    <p:sldId id="357" r:id="rId40"/>
    <p:sldId id="346" r:id="rId41"/>
    <p:sldId id="350" r:id="rId42"/>
    <p:sldId id="317" r:id="rId43"/>
    <p:sldId id="359" r:id="rId44"/>
    <p:sldId id="360" r:id="rId45"/>
    <p:sldId id="36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n" initials="a" lastIdx="1" clrIdx="0">
    <p:extLst>
      <p:ext uri="{19B8F6BF-5375-455C-9EA6-DF929625EA0E}">
        <p15:presenceInfo xmlns:p15="http://schemas.microsoft.com/office/powerpoint/2012/main" userId="aulin" providerId="None"/>
      </p:ext>
    </p:extLst>
  </p:cmAuthor>
  <p:cmAuthor id="2" name="s j" initials="sj" lastIdx="1" clrIdx="1">
    <p:extLst>
      <p:ext uri="{19B8F6BF-5375-455C-9EA6-DF929625EA0E}">
        <p15:presenceInfo xmlns:p15="http://schemas.microsoft.com/office/powerpoint/2012/main" userId="e667fb0f784401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B3"/>
    <a:srgbClr val="34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73675" autoAdjust="0"/>
  </p:normalViewPr>
  <p:slideViewPr>
    <p:cSldViewPr snapToGrid="0">
      <p:cViewPr varScale="1">
        <p:scale>
          <a:sx n="84" d="100"/>
          <a:sy n="84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2E24B-3297-4B92-8730-85729BE2F80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0066-9DA3-44B8-B8A9-B6592F780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8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특징적 요소를 알지 못하면 이해하기 어려운 부분이 많고</a:t>
            </a:r>
            <a:endParaRPr lang="en-US" altLang="ko-KR" dirty="0"/>
          </a:p>
          <a:p>
            <a:r>
              <a:rPr lang="ko-KR" altLang="en-US" dirty="0"/>
              <a:t>게임 특성상 세부적인 규칙들이 매우 많은 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나와있는 게임들과 비슷한 요소들은 있지만 기존에 없던 규칙을 많이 가지고 있는 게임이기에</a:t>
            </a:r>
            <a:endParaRPr lang="en-US" altLang="ko-KR" dirty="0"/>
          </a:p>
          <a:p>
            <a:r>
              <a:rPr lang="ko-KR" altLang="en-US" dirty="0"/>
              <a:t>프로젝트의 차별성은 게임구성을 어느정도 설명 후에 설명하도록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8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29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1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52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83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35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6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게임에 대한 사전 지식이 많이 필요함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알고 가면 좋은 용어들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7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만들기 </a:t>
            </a:r>
            <a:r>
              <a:rPr lang="ko-KR" altLang="en-US"/>
              <a:t>전에 사용할 씬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48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인데 굳이 </a:t>
            </a:r>
            <a:r>
              <a:rPr lang="en-US" altLang="ko-KR" dirty="0"/>
              <a:t>Static </a:t>
            </a:r>
            <a:r>
              <a:rPr lang="ko-KR" altLang="en-US" dirty="0"/>
              <a:t>쓰면 되는 걸</a:t>
            </a:r>
            <a:r>
              <a:rPr lang="en-US" altLang="ko-KR" dirty="0"/>
              <a:t>? – </a:t>
            </a:r>
            <a:r>
              <a:rPr lang="ko-KR" altLang="en-US" dirty="0" err="1"/>
              <a:t>다른것을</a:t>
            </a:r>
            <a:r>
              <a:rPr lang="ko-KR" altLang="en-US" dirty="0"/>
              <a:t> 고려하지 않더라도 유니티의 직렬화</a:t>
            </a:r>
            <a:r>
              <a:rPr lang="en-US" altLang="ko-KR" dirty="0"/>
              <a:t>(Serialization)</a:t>
            </a:r>
            <a:r>
              <a:rPr lang="ko-KR" altLang="en-US" dirty="0"/>
              <a:t>를 통한 </a:t>
            </a:r>
            <a:r>
              <a:rPr lang="ko-KR" altLang="en-US" dirty="0" err="1"/>
              <a:t>인스펙터창</a:t>
            </a:r>
            <a:r>
              <a:rPr lang="ko-KR" altLang="en-US" dirty="0"/>
              <a:t> 활용에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2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9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매니아가 많다 </a:t>
            </a:r>
            <a:r>
              <a:rPr lang="en-US" altLang="ko-KR" dirty="0"/>
              <a:t>= </a:t>
            </a:r>
            <a:r>
              <a:rPr lang="ko-KR" altLang="en-US" dirty="0"/>
              <a:t>솔직한 말로 게임이 좀 구려도 해주는 사람이 많다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15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 문제는 어떻게 화면에 시간과 동기화를 하여 표시할지 아이디어가 떠오르지 않았습니다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구현에 대한 생각을 하면서 떠오른 아이디어가 일정 시간을 일정 길이에 맞추면 잘 표시되지 않을까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생각이었습니다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시간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초로 잡고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기준은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scroll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변수로 잡은 뒤 이 비율이 항상 같다고 가정한 뒤 수식을 세우니 화면 표시를 제대로 완수할 수 있었습니다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79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몬스터가 플레이어와 충돌한 뒤에는 키 입력을 통해 몬스터의 체력을 감소시키는 기능을 제작하였습니다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그런데 키 입력이 무시되어 매우 작은 확률로 입력되는 문제가 있었습니다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이벤트에서 키입력을 확인하는 것이 문제가 되었습니다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OnTrigger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이벤트와 키 입력을 업데이트하는 주기가 달라 키 입력이 제대로 반영되지 않은 것이었습니다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앞으로 이 부분을 반영하여 새로 구현하여 문제를 해결 할 예정입니다</a:t>
            </a:r>
            <a:r>
              <a:rPr lang="en-US" altLang="ko-KR" sz="12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64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프로젝트에서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파트를 맡은 서정욱입니다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리듬게임에서 중요한 문제로 딜레이 이슈가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게임은 소리가 발생하는 순간과 그래픽이 표시되는 순간의 시간 차가 발생하는데 리듬게임은 장르 특성상 이를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처리하는게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굉장히 중요합니다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그러나 유니티 엔진의 경우 딜레이가 누적되어 실제 플레이이 딜레이가 적지 않게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딜레이가 발생되는 곳으로 키 입력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출력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 출력에서 딜레이가 발생합니다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해결 방법으로 음악 재생을 유니티 내부 라이브러리가 아닌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FMOD,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Wwise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미들웨어를 이용하여 소리 출력에 대한 딜레이를 줄일 수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그래픽과 오디오 시점을 맞추기 위해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이용하는데 디버그를 통해 확인해본 결과 게임 그래픽 로직인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갱신 시간이 느린 것을 확인하였습니다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위한 방법으로 일정 시점마다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시간과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얻는 누적 시간을 동기화 시킬 수 있으며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TimeSample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갱신되지 않는 동안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인위적으로 움직여주는 방법이 있습니다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이런 방법을 적용하여 딜레이를 개선할 예정입니다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7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앞으로 어떻게 프로젝트를 진행할 것인지 발표하겠습니다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프로토타이핑 이후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인게임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플레이 외적으로 게임을 구성하기 위해 필요한 부분들을 작업해 나갈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구체적으로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UI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 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음악작업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제작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채보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그래픽의 경우 캐릭터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몬스터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 등 기본적인 그래픽과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이펙트를 위한 그래픽을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음악 작업의 경우 음악 트랙을 분리하고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키음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효과음을 제작해야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게임으로써 재미있게 만들기 위해 보스에 대응하는 효과를 제작하는 등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기믹을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추가할 것입니다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리듬게임으로써 플레이 하기 위해 채보를 제작해야 하며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스토리를 넣는 등의 플레이어 상호작용을 위한 맵 제작을 해야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작업들을 통해 게임의 완성도를 높이고 최종적으로 발표회에 출품하는 것을 목표로 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팀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마치겠습니다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골랐을 때 교수님이 말씀하시길 비교당하기 쉽고 색다른 게임을 만들기 어렵다고 하여 오히려</a:t>
            </a:r>
            <a:endParaRPr lang="en-US" altLang="ko-KR" dirty="0"/>
          </a:p>
          <a:p>
            <a:r>
              <a:rPr lang="ko-KR" altLang="en-US" dirty="0"/>
              <a:t>이쪽으로 도전해보고 싶었다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제작 중 변화의 대응이 쉽다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게임의 규칙이 어느정도 바뀌더라도 노트 파일을 읽어 들이는 것은 같기 때문에</a:t>
            </a:r>
            <a:br>
              <a:rPr lang="en-US" altLang="ko-KR" dirty="0"/>
            </a:br>
            <a:r>
              <a:rPr lang="ko-KR" altLang="en-US" dirty="0"/>
              <a:t>여러 변화에 강하다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빠른 프로토타이핑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구현이 너무 어렵지 않아 쉽게 프로토 만들 수 있다</a:t>
            </a:r>
            <a:r>
              <a:rPr lang="en-US" altLang="ko-KR" dirty="0"/>
              <a:t>. </a:t>
            </a:r>
            <a:r>
              <a:rPr lang="ko-KR" altLang="en-US" dirty="0"/>
              <a:t>온라인 게임들은 실제 서비스를 한 후 데이터를 얻고 피드백을 얻어야 하지만</a:t>
            </a:r>
            <a:endParaRPr lang="en-US" altLang="ko-KR" dirty="0"/>
          </a:p>
          <a:p>
            <a:r>
              <a:rPr lang="ko-KR" altLang="en-US" dirty="0"/>
              <a:t>리듬게임의 경우는 게임 개발자 내부 플레이인 알파테스트로 쉽게 피드백을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게임심의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전통적으로 리듬게임의 게임 심의는 아트에서 문제가 없을 경우 쉽게 </a:t>
            </a:r>
            <a:r>
              <a:rPr lang="ko-KR" altLang="en-US" dirty="0" err="1"/>
              <a:t>저연령층</a:t>
            </a:r>
            <a:r>
              <a:rPr lang="ko-KR" altLang="en-US" dirty="0"/>
              <a:t> 대상이 되며 쉽게 통과할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PC</a:t>
            </a:r>
            <a:r>
              <a:rPr lang="ko-KR" altLang="en-US" dirty="0"/>
              <a:t>가 아닌 다른 플랫폼으로 확장에</a:t>
            </a:r>
            <a:endParaRPr lang="en-US" altLang="ko-KR" dirty="0"/>
          </a:p>
          <a:p>
            <a:r>
              <a:rPr lang="ko-KR" altLang="en-US" dirty="0"/>
              <a:t>매우 유리하다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분업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만들면서 분업을 확실하게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명확한 이용자층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ko-KR" altLang="en-US" dirty="0"/>
              <a:t> 게임을 이용하는 이용층이 음악을 좋아하거나 점수기록 경쟁에 대한 도전욕구가 강하고 패키지게임을 구매하는데 거부감이 없는 등 확실하게 특정할 수 있어 게임시장의 니즈를 파악하기 쉽다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4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기본적인 떨어지는 혹은 이동하는 노트를 처리하는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리듬에 맞추어 목표지점까지 이동하는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</a:t>
            </a:r>
            <a:r>
              <a:rPr lang="ko-KR" altLang="en-US" dirty="0" err="1"/>
              <a:t>액션횡스크롤</a:t>
            </a:r>
            <a:r>
              <a:rPr lang="ko-KR" altLang="en-US" dirty="0"/>
              <a:t>  </a:t>
            </a:r>
            <a:r>
              <a:rPr lang="ko-KR" altLang="en-US" dirty="0" err="1"/>
              <a:t>로그라이트를</a:t>
            </a:r>
            <a:r>
              <a:rPr lang="ko-KR" altLang="en-US" dirty="0"/>
              <a:t> </a:t>
            </a:r>
            <a:r>
              <a:rPr lang="ko-KR" altLang="en-US" dirty="0" err="1"/>
              <a:t>합친형태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요소를 적절히 혼합하여 게임을 기획하게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개발중인 게임은 복합형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회의때마다 게임 구성에 대하여 정하고 아이디어를 내는 시간을 가지고 있으며</a:t>
            </a:r>
            <a:endParaRPr lang="en-US" altLang="ko-KR" dirty="0"/>
          </a:p>
          <a:p>
            <a:r>
              <a:rPr lang="ko-KR" altLang="en-US" dirty="0"/>
              <a:t>세부적인 기획은 현재도 계속 진행중임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것들을 다 설명하기엔 시간이 짧아 간단하게 </a:t>
            </a:r>
            <a:endParaRPr lang="en-US" altLang="ko-KR" dirty="0"/>
          </a:p>
          <a:p>
            <a:r>
              <a:rPr lang="ko-KR" altLang="en-US" dirty="0"/>
              <a:t>개발 계획과 </a:t>
            </a:r>
            <a:endParaRPr lang="en-US" altLang="ko-KR" dirty="0"/>
          </a:p>
          <a:p>
            <a:r>
              <a:rPr lang="ko-KR" altLang="en-US" dirty="0"/>
              <a:t>개발중인 게임의 모습</a:t>
            </a:r>
            <a:endParaRPr lang="en-US" altLang="ko-KR" dirty="0"/>
          </a:p>
          <a:p>
            <a:r>
              <a:rPr lang="ko-KR" altLang="en-US" dirty="0"/>
              <a:t>기본적인 게임의 구성을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0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여러 특징이나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 err="1"/>
              <a:t>룰등이</a:t>
            </a:r>
            <a:r>
              <a:rPr lang="ko-KR" altLang="en-US" dirty="0"/>
              <a:t> 제대로 설정이 되어야 게임 개발이 원활하기 때문에 게임 기획 시간에 많은 시간을 할애하였음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아트적 요소들을 함께 고려해 나가면 좋겠지만 그럴 수 없음으로 </a:t>
            </a:r>
            <a:r>
              <a:rPr lang="ko-KR" altLang="en-US" dirty="0" err="1"/>
              <a:t>개발과정중</a:t>
            </a:r>
            <a:r>
              <a:rPr lang="ko-KR" altLang="en-US" dirty="0"/>
              <a:t> 뒤쪽으로 미룸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5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그래픽적 요소를 제외한 외부 </a:t>
            </a:r>
            <a:r>
              <a:rPr lang="ko-KR" altLang="en-US" dirty="0" err="1"/>
              <a:t>에셋은</a:t>
            </a:r>
            <a:r>
              <a:rPr lang="ko-KR" altLang="en-US" dirty="0"/>
              <a:t> 사용하고 있지 않으며</a:t>
            </a:r>
            <a:endParaRPr lang="en-US" altLang="ko-KR" dirty="0"/>
          </a:p>
          <a:p>
            <a:r>
              <a:rPr lang="ko-KR" altLang="en-US" dirty="0"/>
              <a:t>게임의 다른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개발 특성상 각 파트에 상호작용이 많이 필요하며 개발 인원이 적기에 다른 여러가지 일도 함께 하지만 크게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가지 파트로 구분되어 진행됨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게임 </a:t>
            </a:r>
            <a:r>
              <a:rPr lang="en-US" altLang="ko-KR" dirty="0"/>
              <a:t>Note</a:t>
            </a:r>
            <a:r>
              <a:rPr lang="ko-KR" altLang="en-US" dirty="0"/>
              <a:t>에 대한 것들의 정보를 담고 있는 파일을 제작 가능한 </a:t>
            </a:r>
            <a:r>
              <a:rPr lang="en-US" altLang="ko-KR" dirty="0"/>
              <a:t>Editor</a:t>
            </a:r>
            <a:r>
              <a:rPr lang="ko-KR" altLang="en-US" dirty="0"/>
              <a:t>의 제작 </a:t>
            </a:r>
            <a:r>
              <a:rPr lang="ko-KR" altLang="en-US" dirty="0" err="1"/>
              <a:t>김민형</a:t>
            </a:r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그래픽적인</a:t>
            </a:r>
            <a:r>
              <a:rPr lang="ko-KR" altLang="en-US" dirty="0"/>
              <a:t> 상호작용</a:t>
            </a:r>
            <a:r>
              <a:rPr lang="en-US" altLang="ko-KR" dirty="0"/>
              <a:t>(Action) </a:t>
            </a:r>
            <a:r>
              <a:rPr lang="ko-KR" altLang="en-US" dirty="0" err="1"/>
              <a:t>이승하</a:t>
            </a:r>
            <a:endParaRPr lang="en-US" altLang="ko-KR" dirty="0"/>
          </a:p>
          <a:p>
            <a:r>
              <a:rPr lang="ko-KR" altLang="en-US" dirty="0"/>
              <a:t>인게임내의 스테이지의 구성 및 작동 서정욱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0066-9DA3-44B8-B8A9-B6592F7806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7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shorts/Too3IeiCFL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24CD-A529-44B1-9B0F-094B201AF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</a:rPr>
              <a:t>캡스톤디자인</a:t>
            </a:r>
            <a:r>
              <a:rPr lang="ko-KR" altLang="en-US" dirty="0">
                <a:latin typeface="+mj-ea"/>
              </a:rPr>
              <a:t>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D0C4B-6501-44DD-9124-5A9F0D13D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팀</a:t>
            </a:r>
            <a:r>
              <a:rPr lang="en-US" altLang="ko-KR" dirty="0"/>
              <a:t>_45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0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8C21D-EF8D-4D70-B4FF-1D5A00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–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DE8-439A-4B84-8901-64EDAE16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 21.214f1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2ECEE-6E5B-41A1-A0C7-A2BC423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54" y="2337757"/>
            <a:ext cx="7975158" cy="4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2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6BB6C-B208-4F2A-BA3B-4CB8474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분업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09F11-61AB-4A6E-BB84-A0EE0B4D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3</a:t>
            </a:r>
            <a:r>
              <a:rPr lang="ko-KR" altLang="en-US" dirty="0"/>
              <a:t>개의 파트로 나누어서 진행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A16267-BAC4-4E53-8974-A95FE1FAB378}"/>
              </a:ext>
            </a:extLst>
          </p:cNvPr>
          <p:cNvGrpSpPr/>
          <p:nvPr/>
        </p:nvGrpSpPr>
        <p:grpSpPr>
          <a:xfrm>
            <a:off x="2551005" y="2484277"/>
            <a:ext cx="500592" cy="802510"/>
            <a:chOff x="730322" y="4875692"/>
            <a:chExt cx="721687" cy="11569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676696-87AF-4E7B-81D3-9C602037FBE5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BAD33EE-747A-471A-9693-D67F303216F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80456-3FC0-4E53-AA39-F1A6CF94C8A2}"/>
              </a:ext>
            </a:extLst>
          </p:cNvPr>
          <p:cNvGrpSpPr/>
          <p:nvPr/>
        </p:nvGrpSpPr>
        <p:grpSpPr>
          <a:xfrm>
            <a:off x="2551005" y="3545893"/>
            <a:ext cx="500592" cy="802510"/>
            <a:chOff x="730322" y="4875692"/>
            <a:chExt cx="721687" cy="1156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F4DEBA-D5E3-49AB-9261-D93EBE7D7DDB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30E04674-FF0D-41EF-9E71-A41562CCE2D3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FBDD9-0F67-47C9-9EED-D4344F36E547}"/>
              </a:ext>
            </a:extLst>
          </p:cNvPr>
          <p:cNvGrpSpPr/>
          <p:nvPr/>
        </p:nvGrpSpPr>
        <p:grpSpPr>
          <a:xfrm>
            <a:off x="2514128" y="4580438"/>
            <a:ext cx="500592" cy="802510"/>
            <a:chOff x="730322" y="4875692"/>
            <a:chExt cx="721687" cy="115695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0325B5-4B74-4ABB-A99B-F4F5D8E18DA8}"/>
                </a:ext>
              </a:extLst>
            </p:cNvPr>
            <p:cNvSpPr/>
            <p:nvPr/>
          </p:nvSpPr>
          <p:spPr>
            <a:xfrm>
              <a:off x="762220" y="4875692"/>
              <a:ext cx="636624" cy="6366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161B4249-0D56-4431-BF39-91B18F0101B2}"/>
                </a:ext>
              </a:extLst>
            </p:cNvPr>
            <p:cNvSpPr/>
            <p:nvPr/>
          </p:nvSpPr>
          <p:spPr>
            <a:xfrm rot="16200000">
              <a:off x="772854" y="5353488"/>
              <a:ext cx="636623" cy="721687"/>
            </a:xfrm>
            <a:prstGeom prst="flowChartDelay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AD2106-5366-446E-898E-C97C97E47CB8}"/>
              </a:ext>
            </a:extLst>
          </p:cNvPr>
          <p:cNvSpPr/>
          <p:nvPr/>
        </p:nvSpPr>
        <p:spPr>
          <a:xfrm>
            <a:off x="3365922" y="2496670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Editor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A3488-FD77-4564-BDD5-CCAF7D288541}"/>
              </a:ext>
            </a:extLst>
          </p:cNvPr>
          <p:cNvSpPr/>
          <p:nvPr/>
        </p:nvSpPr>
        <p:spPr>
          <a:xfrm>
            <a:off x="3365921" y="3552583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In-Game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644611-C214-4F64-8162-B970AFB105B5}"/>
              </a:ext>
            </a:extLst>
          </p:cNvPr>
          <p:cNvSpPr/>
          <p:nvPr/>
        </p:nvSpPr>
        <p:spPr>
          <a:xfrm>
            <a:off x="3365921" y="4642137"/>
            <a:ext cx="1275908" cy="802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Action</a:t>
            </a:r>
            <a:endParaRPr lang="ko-KR" altLang="en-US" sz="2400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10634498-05D0-4F02-BCAE-318A8F2A1ACB}"/>
              </a:ext>
            </a:extLst>
          </p:cNvPr>
          <p:cNvSpPr/>
          <p:nvPr/>
        </p:nvSpPr>
        <p:spPr>
          <a:xfrm>
            <a:off x="7572296" y="3380084"/>
            <a:ext cx="2284936" cy="1421144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E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/>
              <a:t>Integration</a:t>
            </a:r>
            <a:endParaRPr lang="ko-KR" altLang="en-US" sz="2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53F22CA-DDD5-4121-87D6-6651D2DCF817}"/>
              </a:ext>
            </a:extLst>
          </p:cNvPr>
          <p:cNvSpPr/>
          <p:nvPr/>
        </p:nvSpPr>
        <p:spPr>
          <a:xfrm>
            <a:off x="5503067" y="3458803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7006168-E42C-4369-96CE-C8E20DC135FC}"/>
              </a:ext>
            </a:extLst>
          </p:cNvPr>
          <p:cNvSpPr/>
          <p:nvPr/>
        </p:nvSpPr>
        <p:spPr>
          <a:xfrm>
            <a:off x="5503067" y="4149490"/>
            <a:ext cx="1275908" cy="52099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2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74A13-2290-4298-B822-1121ACF0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– </a:t>
            </a:r>
            <a:r>
              <a:rPr lang="ko-KR" altLang="en-US" dirty="0"/>
              <a:t>에디터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EAD94-79BB-4E9E-ACAC-98691C27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에디터개발이유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실제 게임을 서비스하고 운영할 경우 팀원이 늘어났을 때 혹은 서비스중의 분업을 고려해 개발분업을 하였음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실제 서비스가 시작되면</a:t>
            </a:r>
            <a:br>
              <a:rPr lang="en-US" altLang="ko-KR" dirty="0"/>
            </a:br>
            <a:r>
              <a:rPr lang="ko-KR" altLang="en-US" dirty="0"/>
              <a:t>아트</a:t>
            </a:r>
            <a:r>
              <a:rPr lang="en-US" altLang="ko-KR" dirty="0"/>
              <a:t>/ </a:t>
            </a:r>
            <a:r>
              <a:rPr lang="ko-KR" altLang="en-US" dirty="0"/>
              <a:t>노트파일제작</a:t>
            </a:r>
            <a:r>
              <a:rPr lang="en-US" altLang="ko-KR" dirty="0"/>
              <a:t>(STAGE</a:t>
            </a:r>
            <a:r>
              <a:rPr lang="ko-KR" altLang="en-US" dirty="0"/>
              <a:t>구성</a:t>
            </a:r>
            <a:r>
              <a:rPr lang="en-US" altLang="ko-KR" dirty="0"/>
              <a:t>)</a:t>
            </a:r>
            <a:r>
              <a:rPr lang="ko-KR" altLang="en-US" dirty="0"/>
              <a:t>을 하는 팀원을 따로 두어서 비개발자도 원활하게 소통이 가능하도록 제작함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리듬게임에서  많이 쓰이는 형태인 </a:t>
            </a:r>
            <a:r>
              <a:rPr lang="en-US" altLang="ko-KR" dirty="0"/>
              <a:t>BMS (Be-music script) </a:t>
            </a:r>
            <a:r>
              <a:rPr lang="ko-KR" altLang="en-US" dirty="0"/>
              <a:t>라는 시뮬레이터와 해당 노트 파일 규격이 있는데 이를 벤치마킹하였음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696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176D-255F-462F-9F9B-9B59BC1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– </a:t>
            </a:r>
            <a:r>
              <a:rPr lang="ko-KR" altLang="en-US" dirty="0"/>
              <a:t>기본 </a:t>
            </a:r>
            <a:r>
              <a:rPr lang="ko-KR" altLang="en-US" dirty="0" err="1"/>
              <a:t>기믹</a:t>
            </a:r>
            <a:r>
              <a:rPr lang="ko-KR" altLang="en-US" dirty="0"/>
              <a:t> 제작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6C4EE-2778-4378-A6A2-2E23F2E7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화면 </a:t>
            </a:r>
            <a:r>
              <a:rPr lang="en-US" altLang="ko-KR" dirty="0"/>
              <a:t>– </a:t>
            </a:r>
            <a:r>
              <a:rPr lang="ko-KR" altLang="en-US" dirty="0"/>
              <a:t>기본적인 노트 처리 화면 여기에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</a:t>
            </a:r>
            <a:r>
              <a:rPr lang="en-US" altLang="ko-KR" dirty="0"/>
              <a:t>Stage</a:t>
            </a:r>
            <a:r>
              <a:rPr lang="ko-KR" altLang="en-US" dirty="0"/>
              <a:t>가 스크롤되는 타이밍을 알 수 있는 장치</a:t>
            </a:r>
            <a:r>
              <a:rPr lang="en-US" altLang="ko-KR" dirty="0"/>
              <a:t>(</a:t>
            </a:r>
            <a:r>
              <a:rPr lang="ko-KR" altLang="en-US" dirty="0"/>
              <a:t>타이밍바</a:t>
            </a:r>
            <a:r>
              <a:rPr lang="en-US" altLang="ko-KR" dirty="0"/>
              <a:t>)</a:t>
            </a:r>
            <a:r>
              <a:rPr lang="ko-KR" altLang="en-US" dirty="0"/>
              <a:t>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5D33ED-0C67-4C25-9B2C-F43C1617B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7"/>
          <a:stretch/>
        </p:blipFill>
        <p:spPr>
          <a:xfrm>
            <a:off x="5704114" y="5253702"/>
            <a:ext cx="5477547" cy="66344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D74DD4-6444-42C5-909A-74672D616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5"/>
          <a:stretch/>
        </p:blipFill>
        <p:spPr>
          <a:xfrm>
            <a:off x="5704115" y="5985890"/>
            <a:ext cx="5477547" cy="663449"/>
          </a:xfrm>
          <a:prstGeom prst="rect">
            <a:avLst/>
          </a:prstGeom>
        </p:spPr>
      </p:pic>
      <p:pic>
        <p:nvPicPr>
          <p:cNvPr id="7" name="그림 6" descr="텍스트, 모니터, 전자기기, 은색이(가) 표시된 사진&#10;&#10;자동 생성된 설명">
            <a:extLst>
              <a:ext uri="{FF2B5EF4-FFF2-40B4-BE49-F238E27FC236}">
                <a16:creationId xmlns:a16="http://schemas.microsoft.com/office/drawing/2014/main" id="{5D577B78-DCEB-45D9-85FF-30BBAD0D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692" y="2411666"/>
            <a:ext cx="5715000" cy="22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A51CF-7F16-4CE0-9A44-D11314AA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</a:t>
            </a:r>
            <a:r>
              <a:rPr lang="en-US" altLang="ko-KR" dirty="0"/>
              <a:t>-</a:t>
            </a:r>
            <a:r>
              <a:rPr lang="ko-KR" altLang="en-US" dirty="0"/>
              <a:t>프로토타입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8CC9-6F36-451B-8449-8491706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진행중인 과정이며</a:t>
            </a:r>
            <a:endParaRPr lang="en-US" altLang="ko-KR" dirty="0"/>
          </a:p>
          <a:p>
            <a:r>
              <a:rPr lang="ko-KR" altLang="en-US" dirty="0"/>
              <a:t>아래와 같은 플레이 장면을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1C0125-75A3-432B-8E41-11E5B2B6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96068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3191D-BE98-4317-ADE1-3B4648E3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구성 </a:t>
            </a:r>
            <a:r>
              <a:rPr lang="en-US" altLang="ko-KR" dirty="0"/>
              <a:t>- </a:t>
            </a:r>
            <a:r>
              <a:rPr lang="ko-KR" altLang="en-US" dirty="0"/>
              <a:t>에디터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2267-4463-45FF-9B3A-B73FFFB7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F7D7E-81A8-4E2B-B36C-3AEC12D4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0" y="2255365"/>
            <a:ext cx="6638211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4F7C-DAA0-47B4-9E2F-229593ADB7AC}"/>
              </a:ext>
            </a:extLst>
          </p:cNvPr>
          <p:cNvSpPr txBox="1"/>
          <p:nvPr/>
        </p:nvSpPr>
        <p:spPr>
          <a:xfrm>
            <a:off x="8188411" y="2108886"/>
            <a:ext cx="28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음악 파일 불러오기</a:t>
            </a:r>
            <a:endParaRPr lang="en-US" altLang="ko-KR" dirty="0"/>
          </a:p>
          <a:p>
            <a:r>
              <a:rPr lang="ko-KR" altLang="en-US" dirty="0"/>
              <a:t>노트 파일 입출력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606F8-7EEE-4E54-BEDC-4897A5729166}"/>
              </a:ext>
            </a:extLst>
          </p:cNvPr>
          <p:cNvSpPr txBox="1"/>
          <p:nvPr/>
        </p:nvSpPr>
        <p:spPr>
          <a:xfrm>
            <a:off x="1633344" y="5999784"/>
            <a:ext cx="60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시간에 맞추어 스크롤 가능</a:t>
            </a:r>
            <a:r>
              <a:rPr lang="en-US" altLang="ko-KR" dirty="0"/>
              <a:t>. . ..</a:t>
            </a:r>
            <a:r>
              <a:rPr lang="ko-KR" altLang="en-US" dirty="0"/>
              <a:t>등등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F22574-1EAB-4605-BCD8-6DDCF8F5E182}"/>
              </a:ext>
            </a:extLst>
          </p:cNvPr>
          <p:cNvCxnSpPr/>
          <p:nvPr/>
        </p:nvCxnSpPr>
        <p:spPr>
          <a:xfrm flipH="1" flipV="1">
            <a:off x="1176793" y="4222143"/>
            <a:ext cx="588397" cy="15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BE08CE-8AA0-4034-828C-FDE21EBAA7F4}"/>
              </a:ext>
            </a:extLst>
          </p:cNvPr>
          <p:cNvSpPr txBox="1"/>
          <p:nvPr/>
        </p:nvSpPr>
        <p:spPr>
          <a:xfrm>
            <a:off x="381513" y="4011837"/>
            <a:ext cx="10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판정선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4559-63C9-4C9C-BBA4-F12248974BCD}"/>
              </a:ext>
            </a:extLst>
          </p:cNvPr>
          <p:cNvSpPr txBox="1"/>
          <p:nvPr/>
        </p:nvSpPr>
        <p:spPr>
          <a:xfrm>
            <a:off x="2705119" y="3181782"/>
            <a:ext cx="5902103" cy="186060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BFC3-31B0-451E-ADF1-E94C775ADB93}"/>
              </a:ext>
            </a:extLst>
          </p:cNvPr>
          <p:cNvSpPr txBox="1"/>
          <p:nvPr/>
        </p:nvSpPr>
        <p:spPr>
          <a:xfrm>
            <a:off x="8770289" y="3429000"/>
            <a:ext cx="240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Click</a:t>
            </a:r>
            <a:r>
              <a:rPr lang="ko-KR" altLang="en-US" dirty="0"/>
              <a:t>을 통해  타입을 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0275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8FEA7-7514-4AF9-95C5-2A74920B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 err="1"/>
              <a:t>인게임</a:t>
            </a:r>
            <a:r>
              <a:rPr lang="ko-KR" altLang="en-US" dirty="0"/>
              <a:t> 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3793A30-4F5B-4423-A58D-8BC8047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52" y="2394743"/>
            <a:ext cx="5715000" cy="3219450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ABBCDA0-9803-4789-9A3A-032292A59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0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CABB7-2855-4111-897B-E0E56B8E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 err="1"/>
              <a:t>인게임</a:t>
            </a:r>
            <a:r>
              <a:rPr lang="ko-KR" altLang="en-US" dirty="0"/>
              <a:t> 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546DE-2E9A-41E0-8ED5-55581DDD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A821-1507-4B9A-B8B2-87C6BB0A643D}"/>
              </a:ext>
            </a:extLst>
          </p:cNvPr>
          <p:cNvSpPr/>
          <p:nvPr/>
        </p:nvSpPr>
        <p:spPr>
          <a:xfrm>
            <a:off x="2417197" y="3116911"/>
            <a:ext cx="5947575" cy="236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플레이씬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87F71-DDB9-45CD-8E82-B2E38ED02776}"/>
              </a:ext>
            </a:extLst>
          </p:cNvPr>
          <p:cNvSpPr/>
          <p:nvPr/>
        </p:nvSpPr>
        <p:spPr>
          <a:xfrm>
            <a:off x="6623437" y="5247861"/>
            <a:ext cx="2896660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타이밍바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F4BE2-51D7-450A-9E58-ADB8162C4B8F}"/>
              </a:ext>
            </a:extLst>
          </p:cNvPr>
          <p:cNvSpPr/>
          <p:nvPr/>
        </p:nvSpPr>
        <p:spPr>
          <a:xfrm>
            <a:off x="4354001" y="5226313"/>
            <a:ext cx="2073965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27F83-D335-45BC-A480-79DA435AE433}"/>
              </a:ext>
            </a:extLst>
          </p:cNvPr>
          <p:cNvSpPr/>
          <p:nvPr/>
        </p:nvSpPr>
        <p:spPr>
          <a:xfrm>
            <a:off x="2218413" y="2825370"/>
            <a:ext cx="6408752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 등의 상호작용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30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0F5A8-40C3-4D90-B6DE-B48F1EC1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7AF7A-4D02-4882-A5D7-162BF62ECB11}"/>
              </a:ext>
            </a:extLst>
          </p:cNvPr>
          <p:cNvSpPr/>
          <p:nvPr/>
        </p:nvSpPr>
        <p:spPr>
          <a:xfrm>
            <a:off x="994215" y="3918968"/>
            <a:ext cx="1820249" cy="649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50ECA-BF19-4043-A5F8-36EB10143317}"/>
              </a:ext>
            </a:extLst>
          </p:cNvPr>
          <p:cNvSpPr/>
          <p:nvPr/>
        </p:nvSpPr>
        <p:spPr>
          <a:xfrm>
            <a:off x="3984582" y="2905680"/>
            <a:ext cx="1668780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스토리 모드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E106E-F4B9-4B8B-AA7D-D662F2E3CC97}"/>
              </a:ext>
            </a:extLst>
          </p:cNvPr>
          <p:cNvSpPr/>
          <p:nvPr/>
        </p:nvSpPr>
        <p:spPr>
          <a:xfrm>
            <a:off x="3984582" y="3856620"/>
            <a:ext cx="1668780" cy="725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플레이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F83155-409A-4EFD-9E94-4813A1B8D329}"/>
              </a:ext>
            </a:extLst>
          </p:cNvPr>
          <p:cNvSpPr/>
          <p:nvPr/>
        </p:nvSpPr>
        <p:spPr>
          <a:xfrm>
            <a:off x="8955934" y="4009184"/>
            <a:ext cx="1665435" cy="599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설정창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A158B-B508-492E-9B57-329EB9C9D529}"/>
              </a:ext>
            </a:extLst>
          </p:cNvPr>
          <p:cNvSpPr/>
          <p:nvPr/>
        </p:nvSpPr>
        <p:spPr>
          <a:xfrm>
            <a:off x="6120382" y="2905680"/>
            <a:ext cx="1665435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1CAD-8D97-4834-9D5D-E2AE1C7CC86D}"/>
              </a:ext>
            </a:extLst>
          </p:cNvPr>
          <p:cNvSpPr/>
          <p:nvPr/>
        </p:nvSpPr>
        <p:spPr>
          <a:xfrm>
            <a:off x="6120381" y="3918968"/>
            <a:ext cx="1665435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6D84FF-66FE-43C6-9B6D-B16965CF592C}"/>
              </a:ext>
            </a:extLst>
          </p:cNvPr>
          <p:cNvSpPr/>
          <p:nvPr/>
        </p:nvSpPr>
        <p:spPr>
          <a:xfrm>
            <a:off x="5699843" y="3177540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5F01FD9-B37A-4115-9130-834C0C0A083E}"/>
              </a:ext>
            </a:extLst>
          </p:cNvPr>
          <p:cNvSpPr/>
          <p:nvPr/>
        </p:nvSpPr>
        <p:spPr>
          <a:xfrm>
            <a:off x="7989570" y="4219284"/>
            <a:ext cx="834390" cy="2155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7A4AA4-A085-413A-807A-B013ECCABDC8}"/>
              </a:ext>
            </a:extLst>
          </p:cNvPr>
          <p:cNvSpPr/>
          <p:nvPr/>
        </p:nvSpPr>
        <p:spPr>
          <a:xfrm>
            <a:off x="5699843" y="4219284"/>
            <a:ext cx="374058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A29E1F-EE94-45B6-BA2B-8FF7B7838B2A}"/>
              </a:ext>
            </a:extLst>
          </p:cNvPr>
          <p:cNvSpPr/>
          <p:nvPr/>
        </p:nvSpPr>
        <p:spPr>
          <a:xfrm>
            <a:off x="6851064" y="3596046"/>
            <a:ext cx="224942" cy="29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0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CE0F-E5C4-403D-9C0C-944068FB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난이도선택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46A8C-A04F-4573-8737-96A3F2DF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97585-2C5A-44B5-8BC5-4EF85EB3B638}"/>
              </a:ext>
            </a:extLst>
          </p:cNvPr>
          <p:cNvSpPr txBox="1"/>
          <p:nvPr/>
        </p:nvSpPr>
        <p:spPr>
          <a:xfrm>
            <a:off x="1625600" y="2133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난이도 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09B3F-5562-4910-907F-8FCC02CE47A0}"/>
              </a:ext>
            </a:extLst>
          </p:cNvPr>
          <p:cNvSpPr txBox="1"/>
          <p:nvPr/>
        </p:nvSpPr>
        <p:spPr>
          <a:xfrm>
            <a:off x="1625600" y="270933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악기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0523A-1D8C-4F36-9B16-D58345792739}"/>
              </a:ext>
            </a:extLst>
          </p:cNvPr>
          <p:cNvSpPr txBox="1"/>
          <p:nvPr/>
        </p:nvSpPr>
        <p:spPr>
          <a:xfrm>
            <a:off x="1625600" y="333586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</a:t>
            </a:r>
            <a:r>
              <a:rPr lang="ko-KR" altLang="en-US" dirty="0"/>
              <a:t>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4E937-03F2-4DAF-B75D-C94A0B699D6D}"/>
              </a:ext>
            </a:extLst>
          </p:cNvPr>
          <p:cNvSpPr txBox="1"/>
          <p:nvPr/>
        </p:nvSpPr>
        <p:spPr>
          <a:xfrm>
            <a:off x="1625600" y="40044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게임 </a:t>
            </a:r>
            <a:r>
              <a:rPr lang="en-US" altLang="ko-KR" dirty="0"/>
              <a:t>Scene </a:t>
            </a:r>
            <a:r>
              <a:rPr lang="ko-KR" altLang="en-US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6282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237E-0622-4CB9-89D4-36598EC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993E-B427-49A5-BD6C-FABCCF5F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제안배경</a:t>
            </a:r>
            <a:endParaRPr lang="en-US" altLang="ko-KR" sz="2400" dirty="0"/>
          </a:p>
          <a:p>
            <a:r>
              <a:rPr lang="ko-KR" altLang="en-US" sz="2400" dirty="0"/>
              <a:t>레퍼런스 벤치마킹</a:t>
            </a:r>
            <a:endParaRPr lang="en-US" altLang="ko-KR" sz="2400" dirty="0"/>
          </a:p>
          <a:p>
            <a:r>
              <a:rPr lang="ko-KR" altLang="en-US" sz="2400" dirty="0"/>
              <a:t>기획의도</a:t>
            </a:r>
            <a:endParaRPr lang="en-US" altLang="ko-KR" sz="2400" dirty="0"/>
          </a:p>
          <a:p>
            <a:r>
              <a:rPr lang="ko-KR" altLang="en-US" sz="2400" dirty="0"/>
              <a:t>개발과정</a:t>
            </a:r>
            <a:endParaRPr lang="en-US" altLang="ko-KR" sz="2400" dirty="0"/>
          </a:p>
          <a:p>
            <a:r>
              <a:rPr lang="ko-KR" altLang="en-US" sz="2400" dirty="0"/>
              <a:t>게임구성</a:t>
            </a:r>
            <a:endParaRPr lang="en-US" altLang="ko-KR" sz="2400" dirty="0"/>
          </a:p>
          <a:p>
            <a:r>
              <a:rPr lang="ko-KR" altLang="en-US" sz="2400" dirty="0"/>
              <a:t>프로젝트의 차별성 및 강점</a:t>
            </a:r>
            <a:endParaRPr lang="en-US" altLang="ko-KR" sz="2400" dirty="0"/>
          </a:p>
          <a:p>
            <a:r>
              <a:rPr lang="ko-KR" altLang="en-US" sz="2400" dirty="0"/>
              <a:t>기술적 어려움들</a:t>
            </a:r>
            <a:endParaRPr lang="en-US" altLang="ko-KR" sz="2400" dirty="0"/>
          </a:p>
          <a:p>
            <a:r>
              <a:rPr lang="ko-KR" altLang="en-US" sz="2400" dirty="0"/>
              <a:t>차후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56512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AB55-5DD5-4889-B8B6-08DB0A50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키보드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12D55-988D-49B6-9988-5D846AB2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 F J K Space bar</a:t>
            </a:r>
            <a:r>
              <a:rPr lang="ko-KR" altLang="en-US" dirty="0"/>
              <a:t>로 게임이 진행됨</a:t>
            </a:r>
            <a:endParaRPr lang="en-US" altLang="ko-KR" dirty="0"/>
          </a:p>
          <a:p>
            <a:r>
              <a:rPr lang="en-US" altLang="ko-KR" dirty="0"/>
              <a:t>D: </a:t>
            </a:r>
            <a:r>
              <a:rPr lang="ko-KR" altLang="en-US" dirty="0"/>
              <a:t>왼쪽이동</a:t>
            </a:r>
            <a:endParaRPr lang="en-US" altLang="ko-KR" dirty="0"/>
          </a:p>
          <a:p>
            <a:r>
              <a:rPr lang="en-US" altLang="ko-KR" dirty="0"/>
              <a:t>K: </a:t>
            </a:r>
            <a:r>
              <a:rPr lang="ko-KR" altLang="en-US" dirty="0"/>
              <a:t>오른쪽이동</a:t>
            </a:r>
            <a:endParaRPr lang="en-US" altLang="ko-KR" dirty="0"/>
          </a:p>
          <a:p>
            <a:r>
              <a:rPr lang="en-US" altLang="ko-KR" dirty="0"/>
              <a:t>FJ: </a:t>
            </a:r>
            <a:r>
              <a:rPr lang="ko-KR" altLang="en-US" dirty="0"/>
              <a:t>연속공격 및 앞으로 전진 </a:t>
            </a:r>
            <a:r>
              <a:rPr lang="en-US" altLang="ko-KR" dirty="0"/>
              <a:t>(</a:t>
            </a:r>
            <a:r>
              <a:rPr lang="ko-KR" altLang="en-US" dirty="0"/>
              <a:t>몬스터를 여러 번 눌러서 처리할 경우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Spacebar: </a:t>
            </a:r>
            <a:r>
              <a:rPr lang="ko-KR" altLang="en-US" dirty="0"/>
              <a:t>상호작용 및 회피</a:t>
            </a:r>
            <a:r>
              <a:rPr lang="en-US" altLang="ko-KR" dirty="0"/>
              <a:t>, </a:t>
            </a:r>
            <a:r>
              <a:rPr lang="ko-KR" altLang="en-US" dirty="0"/>
              <a:t>점프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23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9BB4-1A91-4D9B-951A-DCE20061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Object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35BBD-D946-4C76-A250-657AAD3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(Note)</a:t>
            </a:r>
          </a:p>
          <a:p>
            <a:r>
              <a:rPr lang="ko-KR" altLang="en-US" dirty="0"/>
              <a:t>몬스터</a:t>
            </a:r>
            <a:r>
              <a:rPr lang="en-US" altLang="ko-KR" dirty="0"/>
              <a:t> – </a:t>
            </a:r>
            <a:r>
              <a:rPr lang="ko-KR" altLang="en-US" dirty="0"/>
              <a:t>처리해야 하는 종류의 노트</a:t>
            </a:r>
            <a:endParaRPr lang="en-US" altLang="ko-KR" dirty="0"/>
          </a:p>
          <a:p>
            <a:r>
              <a:rPr lang="ko-KR" altLang="en-US" dirty="0"/>
              <a:t>함정 </a:t>
            </a:r>
            <a:r>
              <a:rPr lang="en-US" altLang="ko-KR" dirty="0"/>
              <a:t>– </a:t>
            </a:r>
            <a:r>
              <a:rPr lang="ko-KR" altLang="en-US" dirty="0"/>
              <a:t>캐릭터가 피해야 하는 종류의 노트</a:t>
            </a:r>
            <a:endParaRPr lang="en-US" altLang="ko-KR" dirty="0"/>
          </a:p>
          <a:p>
            <a:r>
              <a:rPr lang="ko-KR" altLang="en-US" dirty="0"/>
              <a:t>지형</a:t>
            </a:r>
            <a:r>
              <a:rPr lang="en-US" altLang="ko-KR" dirty="0"/>
              <a:t>(Stage) – </a:t>
            </a:r>
            <a:r>
              <a:rPr lang="ko-KR" altLang="en-US" dirty="0"/>
              <a:t>캐릭터가 이동 가능한 종류의 노트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(Note</a:t>
            </a:r>
            <a:r>
              <a:rPr lang="ko-KR" altLang="en-US" dirty="0"/>
              <a:t>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나머지 지형지물 및 이펙트들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884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D845D-9606-4B63-974C-D0BBAC8A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object </a:t>
            </a:r>
            <a:r>
              <a:rPr lang="ko-KR" altLang="en-US" dirty="0"/>
              <a:t>종류 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BB547D-F2F1-4AB6-A248-29E714B62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E8234-DB7C-4BCD-A028-5E1B6217E8BE}"/>
              </a:ext>
            </a:extLst>
          </p:cNvPr>
          <p:cNvSpPr/>
          <p:nvPr/>
        </p:nvSpPr>
        <p:spPr>
          <a:xfrm>
            <a:off x="2937176" y="3949785"/>
            <a:ext cx="3726352" cy="98184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56C100-3CFA-47A6-B99C-00DDA3C95AB1}"/>
              </a:ext>
            </a:extLst>
          </p:cNvPr>
          <p:cNvSpPr/>
          <p:nvPr/>
        </p:nvSpPr>
        <p:spPr>
          <a:xfrm>
            <a:off x="1722070" y="1710160"/>
            <a:ext cx="8809958" cy="2020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3F780-626F-4FE7-88F4-A4541564857A}"/>
              </a:ext>
            </a:extLst>
          </p:cNvPr>
          <p:cNvSpPr/>
          <p:nvPr/>
        </p:nvSpPr>
        <p:spPr>
          <a:xfrm>
            <a:off x="1468830" y="3214469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139E0C-E7C0-4836-BF2E-E74847F26FF9}"/>
              </a:ext>
            </a:extLst>
          </p:cNvPr>
          <p:cNvSpPr/>
          <p:nvPr/>
        </p:nvSpPr>
        <p:spPr>
          <a:xfrm>
            <a:off x="3139903" y="2582437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움직임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066CF-5638-497E-BA3C-975563B0DC4D}"/>
              </a:ext>
            </a:extLst>
          </p:cNvPr>
          <p:cNvSpPr/>
          <p:nvPr/>
        </p:nvSpPr>
        <p:spPr>
          <a:xfrm>
            <a:off x="3279817" y="4069493"/>
            <a:ext cx="29673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주변 구조물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배경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E6F7B-9017-4BB9-BB7E-AA2AC3809303}"/>
              </a:ext>
            </a:extLst>
          </p:cNvPr>
          <p:cNvSpPr/>
          <p:nvPr/>
        </p:nvSpPr>
        <p:spPr>
          <a:xfrm>
            <a:off x="5590804" y="1989024"/>
            <a:ext cx="239136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</a:t>
            </a:r>
            <a:r>
              <a:rPr lang="ko-KR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칸으로 이동하는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3C246-B433-49DE-9930-EAB89486AFD4}"/>
              </a:ext>
            </a:extLst>
          </p:cNvPr>
          <p:cNvSpPr/>
          <p:nvPr/>
        </p:nvSpPr>
        <p:spPr>
          <a:xfrm>
            <a:off x="5179869" y="2882667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칸으로 이동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86A2E-72F5-4D75-928D-735740A00837}"/>
              </a:ext>
            </a:extLst>
          </p:cNvPr>
          <p:cNvSpPr/>
          <p:nvPr/>
        </p:nvSpPr>
        <p:spPr>
          <a:xfrm>
            <a:off x="7971676" y="1961914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파괴가능한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6E0E7-5BBA-4ACD-8E07-349DE272AD13}"/>
              </a:ext>
            </a:extLst>
          </p:cNvPr>
          <p:cNvSpPr/>
          <p:nvPr/>
        </p:nvSpPr>
        <p:spPr>
          <a:xfrm>
            <a:off x="8009278" y="2793687"/>
            <a:ext cx="29673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파괴 불가능한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7765D8-5A04-4BA4-8D6E-797F6B08C0CE}"/>
              </a:ext>
            </a:extLst>
          </p:cNvPr>
          <p:cNvCxnSpPr>
            <a:cxnSpLocks/>
          </p:cNvCxnSpPr>
          <p:nvPr/>
        </p:nvCxnSpPr>
        <p:spPr>
          <a:xfrm flipV="1">
            <a:off x="3500266" y="2832140"/>
            <a:ext cx="749364" cy="3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E7AB15-0083-4022-B2D5-E6C168F959B8}"/>
              </a:ext>
            </a:extLst>
          </p:cNvPr>
          <p:cNvCxnSpPr>
            <a:cxnSpLocks/>
          </p:cNvCxnSpPr>
          <p:nvPr/>
        </p:nvCxnSpPr>
        <p:spPr>
          <a:xfrm>
            <a:off x="3379243" y="3653994"/>
            <a:ext cx="765961" cy="74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B7189D-37C1-4AB7-A72F-7D21A982DC4C}"/>
              </a:ext>
            </a:extLst>
          </p:cNvPr>
          <p:cNvSpPr txBox="1"/>
          <p:nvPr/>
        </p:nvSpPr>
        <p:spPr>
          <a:xfrm>
            <a:off x="3279817" y="2530570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CDE53-3D96-404E-8556-9B968EA0C4E1}"/>
              </a:ext>
            </a:extLst>
          </p:cNvPr>
          <p:cNvSpPr txBox="1"/>
          <p:nvPr/>
        </p:nvSpPr>
        <p:spPr>
          <a:xfrm>
            <a:off x="3155126" y="4003111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6CE834-F27D-4A2A-8142-668DEFFD00E1}"/>
              </a:ext>
            </a:extLst>
          </p:cNvPr>
          <p:cNvCxnSpPr>
            <a:cxnSpLocks/>
          </p:cNvCxnSpPr>
          <p:nvPr/>
        </p:nvCxnSpPr>
        <p:spPr>
          <a:xfrm flipV="1">
            <a:off x="4839908" y="2148092"/>
            <a:ext cx="733680" cy="42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56C5B8-2CB1-44AA-86D0-BDD50F502132}"/>
              </a:ext>
            </a:extLst>
          </p:cNvPr>
          <p:cNvCxnSpPr>
            <a:cxnSpLocks/>
          </p:cNvCxnSpPr>
          <p:nvPr/>
        </p:nvCxnSpPr>
        <p:spPr>
          <a:xfrm>
            <a:off x="4909186" y="2921325"/>
            <a:ext cx="737172" cy="35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4BDF9D-6BB7-4D6C-81BE-DF47180870A8}"/>
              </a:ext>
            </a:extLst>
          </p:cNvPr>
          <p:cNvSpPr txBox="1"/>
          <p:nvPr/>
        </p:nvSpPr>
        <p:spPr>
          <a:xfrm>
            <a:off x="4684016" y="2004413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E3676-4F37-4370-A78A-AD427204B301}"/>
              </a:ext>
            </a:extLst>
          </p:cNvPr>
          <p:cNvSpPr txBox="1"/>
          <p:nvPr/>
        </p:nvSpPr>
        <p:spPr>
          <a:xfrm>
            <a:off x="4763476" y="3136769"/>
            <a:ext cx="69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없음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B3CA5-687E-4EF0-86AC-194F88A857DA}"/>
              </a:ext>
            </a:extLst>
          </p:cNvPr>
          <p:cNvSpPr txBox="1"/>
          <p:nvPr/>
        </p:nvSpPr>
        <p:spPr>
          <a:xfrm>
            <a:off x="8984396" y="817513"/>
            <a:ext cx="12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기타속성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717-F4CF-45D8-94B1-E76812FDEA6E}"/>
              </a:ext>
            </a:extLst>
          </p:cNvPr>
          <p:cNvSpPr txBox="1"/>
          <p:nvPr/>
        </p:nvSpPr>
        <p:spPr>
          <a:xfrm>
            <a:off x="8414380" y="3854049"/>
            <a:ext cx="28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파괴 가능 할 경우</a:t>
            </a:r>
            <a:endParaRPr lang="en-US" altLang="ko-KR" dirty="0"/>
          </a:p>
          <a:p>
            <a:r>
              <a:rPr lang="ko-KR" altLang="en-US" dirty="0"/>
              <a:t>해당 자리로 이동하는 </a:t>
            </a:r>
            <a:endParaRPr lang="en-US" altLang="ko-KR" dirty="0"/>
          </a:p>
          <a:p>
            <a:r>
              <a:rPr lang="ko-KR" altLang="en-US" dirty="0"/>
              <a:t>버튼을 통해 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2D748A-FEC4-4221-91A4-947A701783ED}"/>
              </a:ext>
            </a:extLst>
          </p:cNvPr>
          <p:cNvSpPr txBox="1"/>
          <p:nvPr/>
        </p:nvSpPr>
        <p:spPr>
          <a:xfrm>
            <a:off x="2643680" y="5725812"/>
            <a:ext cx="37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 </a:t>
            </a:r>
            <a:r>
              <a:rPr lang="en-US" altLang="ko-KR" dirty="0"/>
              <a:t>-- </a:t>
            </a:r>
            <a:r>
              <a:rPr lang="ko-KR" altLang="en-US" dirty="0"/>
              <a:t>지형</a:t>
            </a:r>
            <a:r>
              <a:rPr lang="en-US" altLang="ko-KR" dirty="0"/>
              <a:t>object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0498F-F134-407D-8341-6495F6898960}"/>
              </a:ext>
            </a:extLst>
          </p:cNvPr>
          <p:cNvSpPr txBox="1"/>
          <p:nvPr/>
        </p:nvSpPr>
        <p:spPr>
          <a:xfrm>
            <a:off x="1722070" y="4208175"/>
            <a:ext cx="184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노트 파일에서 다루지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0C3B95-58EA-40E4-AD78-EF07222F3822}"/>
              </a:ext>
            </a:extLst>
          </p:cNvPr>
          <p:cNvSpPr txBox="1"/>
          <p:nvPr/>
        </p:nvSpPr>
        <p:spPr>
          <a:xfrm>
            <a:off x="6663528" y="3321435"/>
            <a:ext cx="118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3B991-5805-47DC-9338-599925E8D1BC}"/>
              </a:ext>
            </a:extLst>
          </p:cNvPr>
          <p:cNvSpPr txBox="1"/>
          <p:nvPr/>
        </p:nvSpPr>
        <p:spPr>
          <a:xfrm>
            <a:off x="6756747" y="2362408"/>
            <a:ext cx="102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 </a:t>
            </a:r>
          </a:p>
        </p:txBody>
      </p:sp>
    </p:spTree>
    <p:extLst>
      <p:ext uri="{BB962C8B-B14F-4D97-AF65-F5344CB8AC3E}">
        <p14:creationId xmlns:p14="http://schemas.microsoft.com/office/powerpoint/2010/main" val="188231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E972-433B-4A4D-947E-88A5A76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object </a:t>
            </a:r>
            <a:r>
              <a:rPr lang="ko-KR" altLang="en-US" dirty="0"/>
              <a:t>종류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B4F73E7-FF70-41F1-8463-8D272949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58794"/>
              </p:ext>
            </p:extLst>
          </p:nvPr>
        </p:nvGraphicFramePr>
        <p:xfrm>
          <a:off x="1261872" y="2489835"/>
          <a:ext cx="8990840" cy="18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710">
                  <a:extLst>
                    <a:ext uri="{9D8B030D-6E8A-4147-A177-3AD203B41FA5}">
                      <a16:colId xmlns:a16="http://schemas.microsoft.com/office/drawing/2014/main" val="3371728141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367888985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1261650587"/>
                    </a:ext>
                  </a:extLst>
                </a:gridCol>
                <a:gridCol w="2247710">
                  <a:extLst>
                    <a:ext uri="{9D8B030D-6E8A-4147-A177-3AD203B41FA5}">
                      <a16:colId xmlns:a16="http://schemas.microsoft.com/office/drawing/2014/main" val="2849192823"/>
                    </a:ext>
                  </a:extLst>
                </a:gridCol>
              </a:tblGrid>
              <a:tr h="46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구조물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580880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92349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움직임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62417"/>
                  </a:ext>
                </a:extLst>
              </a:tr>
              <a:tr h="471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파괴가능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5191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8B950D-0423-4F5B-8AB9-74DC5565ADA9}"/>
              </a:ext>
            </a:extLst>
          </p:cNvPr>
          <p:cNvSpPr txBox="1"/>
          <p:nvPr/>
        </p:nvSpPr>
        <p:spPr>
          <a:xfrm>
            <a:off x="3078513" y="4627562"/>
            <a:ext cx="535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상호작용 불가능한 </a:t>
            </a:r>
            <a:r>
              <a:rPr lang="en-US" altLang="ko-KR" dirty="0"/>
              <a:t>object</a:t>
            </a:r>
            <a:r>
              <a:rPr lang="ko-KR" altLang="en-US" dirty="0"/>
              <a:t>는 노트 파일에서 다루지 않음</a:t>
            </a:r>
          </a:p>
        </p:txBody>
      </p:sp>
    </p:spTree>
    <p:extLst>
      <p:ext uri="{BB962C8B-B14F-4D97-AF65-F5344CB8AC3E}">
        <p14:creationId xmlns:p14="http://schemas.microsoft.com/office/powerpoint/2010/main" val="31362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81F6-81E6-4D57-9302-EA1CD9F5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몬스터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3306-D477-4374-9EA9-A686D006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파괴가능한 </a:t>
            </a:r>
            <a:r>
              <a:rPr lang="en-US" altLang="ko-KR" dirty="0"/>
              <a:t>– </a:t>
            </a:r>
            <a:r>
              <a:rPr lang="ko-KR" altLang="en-US" dirty="0"/>
              <a:t>피격 시 애니메이션</a:t>
            </a:r>
            <a:r>
              <a:rPr lang="en-US" altLang="ko-KR" dirty="0"/>
              <a:t>, </a:t>
            </a:r>
            <a:r>
              <a:rPr lang="ko-KR" altLang="en-US" dirty="0"/>
              <a:t>처리시 애니메이션</a:t>
            </a:r>
            <a:r>
              <a:rPr lang="en-US" altLang="ko-KR" dirty="0"/>
              <a:t>, </a:t>
            </a:r>
            <a:r>
              <a:rPr lang="ko-KR" altLang="en-US" dirty="0"/>
              <a:t>공격 애니메이션 </a:t>
            </a:r>
            <a:endParaRPr lang="en-US" altLang="ko-KR" dirty="0"/>
          </a:p>
          <a:p>
            <a:r>
              <a:rPr lang="ko-KR" altLang="en-US" dirty="0"/>
              <a:t>다른 칸으로 이동가능</a:t>
            </a:r>
            <a:r>
              <a:rPr lang="en-US" altLang="ko-KR" dirty="0"/>
              <a:t> </a:t>
            </a:r>
            <a:r>
              <a:rPr lang="ko-KR" altLang="en-US" dirty="0"/>
              <a:t>이동할 경우 보여줄 방법 필요</a:t>
            </a:r>
            <a:r>
              <a:rPr lang="en-US" altLang="ko-KR" dirty="0"/>
              <a:t>(</a:t>
            </a:r>
            <a:r>
              <a:rPr lang="ko-KR" altLang="en-US" dirty="0"/>
              <a:t>화살표 또는 예비동작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공격 등 모든 움직임은 정해진 박자에 한번</a:t>
            </a:r>
            <a:endParaRPr lang="en-US" altLang="ko-KR" dirty="0"/>
          </a:p>
          <a:p>
            <a:r>
              <a:rPr lang="ko-KR" altLang="en-US" dirty="0"/>
              <a:t>몬스터의 종류에 따라 눌러야 하는 박자가 다름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FD0D25-B43B-4B9A-A80A-BE8369EE8726}"/>
              </a:ext>
            </a:extLst>
          </p:cNvPr>
          <p:cNvSpPr/>
          <p:nvPr/>
        </p:nvSpPr>
        <p:spPr>
          <a:xfrm>
            <a:off x="1662545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8E4B71-05C3-44C2-9F2E-D30F74D8C9C3}"/>
              </a:ext>
            </a:extLst>
          </p:cNvPr>
          <p:cNvSpPr/>
          <p:nvPr/>
        </p:nvSpPr>
        <p:spPr>
          <a:xfrm>
            <a:off x="1727860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D16768-C2A5-4E81-9412-F49DFAC8862E}"/>
              </a:ext>
            </a:extLst>
          </p:cNvPr>
          <p:cNvSpPr/>
          <p:nvPr/>
        </p:nvSpPr>
        <p:spPr>
          <a:xfrm>
            <a:off x="2986644" y="3253839"/>
            <a:ext cx="427512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2122AB-7D7F-4965-B58E-FC3D2F5A5CE3}"/>
              </a:ext>
            </a:extLst>
          </p:cNvPr>
          <p:cNvSpPr/>
          <p:nvPr/>
        </p:nvSpPr>
        <p:spPr>
          <a:xfrm>
            <a:off x="3051959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3B345D-08C4-442B-946C-38077F99C8E5}"/>
              </a:ext>
            </a:extLst>
          </p:cNvPr>
          <p:cNvSpPr/>
          <p:nvPr/>
        </p:nvSpPr>
        <p:spPr>
          <a:xfrm>
            <a:off x="3485408" y="2968831"/>
            <a:ext cx="362197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8C496-A755-4562-AE41-FD9E8B140341}"/>
              </a:ext>
            </a:extLst>
          </p:cNvPr>
          <p:cNvSpPr txBox="1"/>
          <p:nvPr/>
        </p:nvSpPr>
        <p:spPr>
          <a:xfrm>
            <a:off x="1318161" y="3770416"/>
            <a:ext cx="106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한번이동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4508-E11A-49E7-95E5-1BC0810485EA}"/>
              </a:ext>
            </a:extLst>
          </p:cNvPr>
          <p:cNvSpPr txBox="1"/>
          <p:nvPr/>
        </p:nvSpPr>
        <p:spPr>
          <a:xfrm>
            <a:off x="2790701" y="3770416"/>
            <a:ext cx="106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두번이동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EDC614-E17D-45DF-8E18-0EB752A63258}"/>
              </a:ext>
            </a:extLst>
          </p:cNvPr>
          <p:cNvSpPr/>
          <p:nvPr/>
        </p:nvSpPr>
        <p:spPr>
          <a:xfrm>
            <a:off x="2297875" y="556359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7DF80-BE5E-4B0B-B2C1-E0812912E9FA}"/>
              </a:ext>
            </a:extLst>
          </p:cNvPr>
          <p:cNvSpPr/>
          <p:nvPr/>
        </p:nvSpPr>
        <p:spPr>
          <a:xfrm>
            <a:off x="3354779" y="5552684"/>
            <a:ext cx="546265" cy="4928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1CE4A-F1C7-4DA9-804E-F7AFD0D009CE}"/>
              </a:ext>
            </a:extLst>
          </p:cNvPr>
          <p:cNvSpPr/>
          <p:nvPr/>
        </p:nvSpPr>
        <p:spPr>
          <a:xfrm>
            <a:off x="4524499" y="5504213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837985E-6FF7-474E-895F-492D5AE09042}"/>
              </a:ext>
            </a:extLst>
          </p:cNvPr>
          <p:cNvSpPr/>
          <p:nvPr/>
        </p:nvSpPr>
        <p:spPr>
          <a:xfrm>
            <a:off x="5694219" y="5504213"/>
            <a:ext cx="277092" cy="492826"/>
          </a:xfrm>
          <a:prstGeom prst="triangle">
            <a:avLst>
              <a:gd name="adj" fmla="val 47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E1D87-6D80-4D82-A6FA-37B44E26E816}"/>
              </a:ext>
            </a:extLst>
          </p:cNvPr>
          <p:cNvSpPr txBox="1"/>
          <p:nvPr/>
        </p:nvSpPr>
        <p:spPr>
          <a:xfrm>
            <a:off x="5518069" y="6147871"/>
            <a:ext cx="97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셋잇단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E4925-EB3C-4D70-B748-65B34987563B}"/>
              </a:ext>
            </a:extLst>
          </p:cNvPr>
          <p:cNvSpPr txBox="1"/>
          <p:nvPr/>
        </p:nvSpPr>
        <p:spPr>
          <a:xfrm>
            <a:off x="3354779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4E1DF-FC66-407D-A9F2-53EFECA6C658}"/>
              </a:ext>
            </a:extLst>
          </p:cNvPr>
          <p:cNvSpPr txBox="1"/>
          <p:nvPr/>
        </p:nvSpPr>
        <p:spPr>
          <a:xfrm>
            <a:off x="4512624" y="6185704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네번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468CA7-ADC6-4564-BA9B-DF794B49AC43}"/>
              </a:ext>
            </a:extLst>
          </p:cNvPr>
          <p:cNvSpPr txBox="1"/>
          <p:nvPr/>
        </p:nvSpPr>
        <p:spPr>
          <a:xfrm>
            <a:off x="2188428" y="6180137"/>
            <a:ext cx="7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5B261-CFAA-4B66-98BD-19D6F18537FA}"/>
              </a:ext>
            </a:extLst>
          </p:cNvPr>
          <p:cNvSpPr txBox="1"/>
          <p:nvPr/>
        </p:nvSpPr>
        <p:spPr>
          <a:xfrm>
            <a:off x="6836820" y="5686206"/>
            <a:ext cx="289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https://www.youtube.com/shorts/Too3IeiCFLw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D518F-F5E7-4F1C-9A4C-CA7343259036}"/>
              </a:ext>
            </a:extLst>
          </p:cNvPr>
          <p:cNvSpPr txBox="1"/>
          <p:nvPr/>
        </p:nvSpPr>
        <p:spPr>
          <a:xfrm>
            <a:off x="6854913" y="5299802"/>
            <a:ext cx="295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연타</a:t>
            </a:r>
          </a:p>
        </p:txBody>
      </p:sp>
    </p:spTree>
    <p:extLst>
      <p:ext uri="{BB962C8B-B14F-4D97-AF65-F5344CB8AC3E}">
        <p14:creationId xmlns:p14="http://schemas.microsoft.com/office/powerpoint/2010/main" val="178075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1EF6-B654-4CD2-BE96-E572B2BA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5623D-0103-45B4-A722-36DA9477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공격 </a:t>
            </a:r>
            <a:r>
              <a:rPr lang="en-US" altLang="ko-KR" dirty="0"/>
              <a:t>– miss </a:t>
            </a:r>
            <a:r>
              <a:rPr lang="ko-KR" altLang="en-US" dirty="0"/>
              <a:t>판정을 받을 경우</a:t>
            </a:r>
            <a:endParaRPr lang="en-US" altLang="ko-KR" dirty="0"/>
          </a:p>
          <a:p>
            <a:r>
              <a:rPr lang="ko-KR" altLang="en-US" dirty="0"/>
              <a:t>이동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 – </a:t>
            </a:r>
            <a:r>
              <a:rPr lang="ko-KR" altLang="en-US" dirty="0"/>
              <a:t>해당 이벤트가 있을 경우 애니메이션 스피드 </a:t>
            </a:r>
            <a:r>
              <a:rPr lang="en-US" altLang="ko-KR" dirty="0"/>
              <a:t>(60 /BPM) </a:t>
            </a:r>
          </a:p>
          <a:p>
            <a:r>
              <a:rPr lang="ko-KR" altLang="en-US" dirty="0"/>
              <a:t>피격</a:t>
            </a:r>
            <a:r>
              <a:rPr lang="en-US" altLang="ko-KR" dirty="0"/>
              <a:t> (good perfect </a:t>
            </a:r>
            <a:r>
              <a:rPr lang="ko-KR" altLang="en-US" dirty="0"/>
              <a:t>판정을 받을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회피</a:t>
            </a:r>
            <a:r>
              <a:rPr lang="en-US" altLang="ko-KR" dirty="0"/>
              <a:t>(bad </a:t>
            </a:r>
            <a:r>
              <a:rPr lang="ko-KR" altLang="en-US" dirty="0"/>
              <a:t>판정을 받을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통상</a:t>
            </a:r>
            <a:r>
              <a:rPr lang="en-US" altLang="ko-KR" dirty="0"/>
              <a:t>(idle)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676DB2-79E3-48CC-911D-D44DE9952FBD}"/>
              </a:ext>
            </a:extLst>
          </p:cNvPr>
          <p:cNvSpPr/>
          <p:nvPr/>
        </p:nvSpPr>
        <p:spPr>
          <a:xfrm>
            <a:off x="3280559" y="4167316"/>
            <a:ext cx="718458" cy="71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E0A3D-BEC1-4EB6-99ED-1F953CFAFA96}"/>
              </a:ext>
            </a:extLst>
          </p:cNvPr>
          <p:cNvSpPr txBox="1"/>
          <p:nvPr/>
        </p:nvSpPr>
        <p:spPr>
          <a:xfrm>
            <a:off x="2749138" y="5112327"/>
            <a:ext cx="2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번 눌러야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1D809F-9241-43FA-BD3E-493C858FBDAF}"/>
              </a:ext>
            </a:extLst>
          </p:cNvPr>
          <p:cNvCxnSpPr/>
          <p:nvPr/>
        </p:nvCxnSpPr>
        <p:spPr>
          <a:xfrm>
            <a:off x="6774873" y="4797631"/>
            <a:ext cx="35685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182708-7468-46B1-8E7A-07EDE3865CEB}"/>
              </a:ext>
            </a:extLst>
          </p:cNvPr>
          <p:cNvCxnSpPr/>
          <p:nvPr/>
        </p:nvCxnSpPr>
        <p:spPr>
          <a:xfrm>
            <a:off x="8473044" y="4429496"/>
            <a:ext cx="0" cy="77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BB289-134C-4B6A-B50A-CCBF29D8265D}"/>
              </a:ext>
            </a:extLst>
          </p:cNvPr>
          <p:cNvSpPr/>
          <p:nvPr/>
        </p:nvSpPr>
        <p:spPr>
          <a:xfrm>
            <a:off x="9426057" y="4336542"/>
            <a:ext cx="148442" cy="109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9890D0B-CCAA-48A3-889D-F7D45BF14D9C}"/>
              </a:ext>
            </a:extLst>
          </p:cNvPr>
          <p:cNvSpPr/>
          <p:nvPr/>
        </p:nvSpPr>
        <p:spPr>
          <a:xfrm>
            <a:off x="3343389" y="5622966"/>
            <a:ext cx="557171" cy="557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80C3F-E830-46B4-A50D-D6350972BD8F}"/>
              </a:ext>
            </a:extLst>
          </p:cNvPr>
          <p:cNvSpPr txBox="1"/>
          <p:nvPr/>
        </p:nvSpPr>
        <p:spPr>
          <a:xfrm>
            <a:off x="4260255" y="4167316"/>
            <a:ext cx="311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번 눌러야 하는 적을 </a:t>
            </a:r>
            <a:r>
              <a:rPr lang="en-US" altLang="ko-KR" dirty="0"/>
              <a:t>4</a:t>
            </a:r>
            <a:r>
              <a:rPr lang="ko-KR" altLang="en-US" dirty="0"/>
              <a:t>번 정확한 타이밍에 누르면</a:t>
            </a:r>
            <a:endParaRPr lang="en-US" altLang="ko-KR" dirty="0"/>
          </a:p>
          <a:p>
            <a:r>
              <a:rPr lang="en-US" altLang="ko-KR" dirty="0"/>
              <a:t>Perfect </a:t>
            </a:r>
            <a:r>
              <a:rPr lang="ko-KR" altLang="en-US" dirty="0"/>
              <a:t>판정이 나오고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41A67-C188-4C10-B74D-7A846B0E6429}"/>
              </a:ext>
            </a:extLst>
          </p:cNvPr>
          <p:cNvSpPr txBox="1"/>
          <p:nvPr/>
        </p:nvSpPr>
        <p:spPr>
          <a:xfrm>
            <a:off x="4482935" y="5622966"/>
            <a:ext cx="311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번다 누르긴 눌렀는데 정확한 타이밍에 전부다 누르지 못했을 경우 </a:t>
            </a:r>
            <a:r>
              <a:rPr lang="en-US" altLang="ko-KR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00307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6F2D-5CB0-4421-96F9-150AAD28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함정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E3E5-963D-4EAA-B726-76726466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파괴 불가능한 </a:t>
            </a:r>
            <a:r>
              <a:rPr lang="en-US" altLang="ko-KR" dirty="0"/>
              <a:t>(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장애물</a:t>
            </a:r>
            <a:r>
              <a:rPr lang="en-US" altLang="ko-KR" dirty="0"/>
              <a:t>, </a:t>
            </a:r>
            <a:r>
              <a:rPr lang="ko-KR" altLang="en-US" dirty="0" err="1"/>
              <a:t>구덩이등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경우 해당 자리로 이동해야 하지만 함정의 경우 피해야함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D1F7542-6351-4BF8-B8EF-A9A4825C6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2406" y="306461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FD1F7542-6351-4BF8-B8EF-A9A4825C6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2406" y="306461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F0E42A6E-7EC1-4F47-9D5A-ACEE77C3990C}"/>
              </a:ext>
            </a:extLst>
          </p:cNvPr>
          <p:cNvSpPr/>
          <p:nvPr/>
        </p:nvSpPr>
        <p:spPr>
          <a:xfrm>
            <a:off x="7938362" y="5480685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383B82C7-42DB-4C0B-B611-EE2BD40D4D41}"/>
              </a:ext>
            </a:extLst>
          </p:cNvPr>
          <p:cNvSpPr/>
          <p:nvPr/>
        </p:nvSpPr>
        <p:spPr>
          <a:xfrm>
            <a:off x="6613930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E603F8E2-5C60-492C-8E59-AA2851BCBBF3}"/>
              </a:ext>
            </a:extLst>
          </p:cNvPr>
          <p:cNvSpPr/>
          <p:nvPr/>
        </p:nvSpPr>
        <p:spPr>
          <a:xfrm>
            <a:off x="7198321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59FB215C-E943-4472-BA01-A53B1FCF8FFF}"/>
              </a:ext>
            </a:extLst>
          </p:cNvPr>
          <p:cNvSpPr/>
          <p:nvPr/>
        </p:nvSpPr>
        <p:spPr>
          <a:xfrm>
            <a:off x="7775837" y="4730238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4C29FA3E-1D17-4437-853A-F54858454CCD}"/>
              </a:ext>
            </a:extLst>
          </p:cNvPr>
          <p:cNvSpPr/>
          <p:nvPr/>
        </p:nvSpPr>
        <p:spPr>
          <a:xfrm>
            <a:off x="8346478" y="4145847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9594B599-FBF8-46C8-B85B-B6D9F49E369E}"/>
              </a:ext>
            </a:extLst>
          </p:cNvPr>
          <p:cNvSpPr/>
          <p:nvPr/>
        </p:nvSpPr>
        <p:spPr>
          <a:xfrm>
            <a:off x="7170821" y="412522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BBEA348D-7C63-41A5-B834-872BCFEA1CDB}"/>
              </a:ext>
            </a:extLst>
          </p:cNvPr>
          <p:cNvSpPr/>
          <p:nvPr/>
        </p:nvSpPr>
        <p:spPr>
          <a:xfrm>
            <a:off x="7748337" y="358208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6033D596-2A93-417A-883F-9217FD24D939}"/>
              </a:ext>
            </a:extLst>
          </p:cNvPr>
          <p:cNvSpPr/>
          <p:nvPr/>
        </p:nvSpPr>
        <p:spPr>
          <a:xfrm>
            <a:off x="7748337" y="3025192"/>
            <a:ext cx="694394" cy="6943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10C0-69EF-440C-8868-EADEE5BC97EC}"/>
              </a:ext>
            </a:extLst>
          </p:cNvPr>
          <p:cNvSpPr txBox="1"/>
          <p:nvPr/>
        </p:nvSpPr>
        <p:spPr>
          <a:xfrm>
            <a:off x="3870455" y="4125222"/>
            <a:ext cx="233068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K</a:t>
            </a:r>
          </a:p>
          <a:p>
            <a:r>
              <a:rPr lang="en-US" altLang="ko-KR" dirty="0"/>
              <a:t>D</a:t>
            </a:r>
          </a:p>
          <a:p>
            <a:r>
              <a:rPr lang="en-US" altLang="ko-KR" dirty="0"/>
              <a:t>K</a:t>
            </a:r>
          </a:p>
          <a:p>
            <a:r>
              <a:rPr lang="en-US" altLang="ko-KR" dirty="0" err="1"/>
              <a:t>ForJ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BC550-C937-488B-B4D2-AF06AA8962AB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1918E7-92EA-4610-AB5E-FC5EA7DAB379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D3E66E-C939-48BB-9FEE-DD04164E5D87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821F0-D007-4F83-AFC7-CB23E8CC96C4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287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277 L 0.04544 -0.08565 L -0.00325 -0.17223 L 0.04349 -0.25556 L 0.04258 -0.35047 " pathEditMode="relative" ptsTypes="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79A9-A8DC-456B-981F-14D8341F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함정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197D6-5EE1-408F-9009-A6EC83ED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STOP Note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아무 행동을 하지 않아야 하는 칸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18F71BA-E3E9-45E8-82D9-D3CE07B81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7369" y="1828800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18F71BA-E3E9-45E8-82D9-D3CE07B8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369" y="1828800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별: 꼭짓점 4개 4">
            <a:extLst>
              <a:ext uri="{FF2B5EF4-FFF2-40B4-BE49-F238E27FC236}">
                <a16:creationId xmlns:a16="http://schemas.microsoft.com/office/drawing/2014/main" id="{BC0BA6C9-3990-430C-A991-1844896CCDDC}"/>
              </a:ext>
            </a:extLst>
          </p:cNvPr>
          <p:cNvSpPr/>
          <p:nvPr/>
        </p:nvSpPr>
        <p:spPr>
          <a:xfrm>
            <a:off x="5940162" y="4257556"/>
            <a:ext cx="433137" cy="4331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58CF19D-8C64-4E3B-83D6-8AB46DC228AF}"/>
              </a:ext>
            </a:extLst>
          </p:cNvPr>
          <p:cNvSpPr/>
          <p:nvPr/>
        </p:nvSpPr>
        <p:spPr>
          <a:xfrm rot="16200000">
            <a:off x="5873121" y="3551162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C51ED-41C0-41A2-A78E-82E94B0D777F}"/>
              </a:ext>
            </a:extLst>
          </p:cNvPr>
          <p:cNvSpPr txBox="1"/>
          <p:nvPr/>
        </p:nvSpPr>
        <p:spPr>
          <a:xfrm>
            <a:off x="8037094" y="2129723"/>
            <a:ext cx="18977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ForJ</a:t>
            </a:r>
            <a:endParaRPr lang="en-US" altLang="ko-KR" dirty="0"/>
          </a:p>
          <a:p>
            <a:r>
              <a:rPr lang="en-US" altLang="ko-KR" dirty="0"/>
              <a:t>*</a:t>
            </a:r>
          </a:p>
          <a:p>
            <a:r>
              <a:rPr lang="en-US" altLang="ko-KR" dirty="0" err="1"/>
              <a:t>ForJ</a:t>
            </a:r>
            <a:endParaRPr lang="en-US" altLang="ko-KR" dirty="0"/>
          </a:p>
          <a:p>
            <a:r>
              <a:rPr lang="en-US" altLang="ko-KR" dirty="0"/>
              <a:t>*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A1F0F7B-DCCA-4C2E-8631-0D27B47B557E}"/>
              </a:ext>
            </a:extLst>
          </p:cNvPr>
          <p:cNvSpPr/>
          <p:nvPr/>
        </p:nvSpPr>
        <p:spPr>
          <a:xfrm rot="16200000">
            <a:off x="5873122" y="2403006"/>
            <a:ext cx="567216" cy="57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8475F-F364-4BCB-8C23-58C997C06E07}"/>
              </a:ext>
            </a:extLst>
          </p:cNvPr>
          <p:cNvSpPr/>
          <p:nvPr/>
        </p:nvSpPr>
        <p:spPr>
          <a:xfrm>
            <a:off x="338328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1573AA-9DD1-4FE1-817A-3279B97C3482}"/>
              </a:ext>
            </a:extLst>
          </p:cNvPr>
          <p:cNvSpPr/>
          <p:nvPr/>
        </p:nvSpPr>
        <p:spPr>
          <a:xfrm>
            <a:off x="4244340" y="5715000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608E-12FE-4004-89C2-70B1B8E28131}"/>
              </a:ext>
            </a:extLst>
          </p:cNvPr>
          <p:cNvSpPr/>
          <p:nvPr/>
        </p:nvSpPr>
        <p:spPr>
          <a:xfrm>
            <a:off x="5063231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C3429-FCCA-4BAD-838F-12EF275E5A51}"/>
              </a:ext>
            </a:extLst>
          </p:cNvPr>
          <p:cNvSpPr/>
          <p:nvPr/>
        </p:nvSpPr>
        <p:spPr>
          <a:xfrm>
            <a:off x="5882122" y="5716938"/>
            <a:ext cx="708660" cy="848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081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221 -0.3416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A86DC-6F0B-400F-BFB5-184585E8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함정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375B8-7E9B-4AD2-870B-722E31DB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함정을 따로 둔 이유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점수에 연관되는 것은 몬스터를 잡는 것</a:t>
            </a:r>
            <a:r>
              <a:rPr lang="en-US" altLang="ko-KR" dirty="0"/>
              <a:t>(</a:t>
            </a:r>
            <a:r>
              <a:rPr lang="ko-KR" altLang="en-US" dirty="0"/>
              <a:t>하드코어 유저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함정은 점수에 연관되지 않지만 클리어에 관련이 깊게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584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655CB5-7B9E-457D-887D-64ABDC9712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0087" y="1917537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r:id="rId4" imgW="6501240" imgH="6501240" progId="">
                  <p:embed/>
                </p:oleObj>
              </mc:Choice>
              <mc:Fallback>
                <p:oleObj r:id="rId4" imgW="6501240" imgH="650124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F2655CB5-7B9E-457D-887D-64ABDC971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0087" y="1917537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C1B6A5D-AC03-4C86-8F3F-FBB2496D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지형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11C96-4019-479A-9FDC-BA203CA1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가로 </a:t>
            </a:r>
            <a:r>
              <a:rPr lang="ko-KR" altLang="en-US" dirty="0" err="1"/>
              <a:t>네칸으로</a:t>
            </a:r>
            <a:r>
              <a:rPr lang="ko-KR" altLang="en-US" dirty="0"/>
              <a:t> 생성됨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지형생성에서 박자가 한마디가 되는 시점에서 판정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스크롤은 </a:t>
            </a:r>
            <a:r>
              <a:rPr lang="en-US" altLang="ko-KR" dirty="0"/>
              <a:t>4beat(1</a:t>
            </a:r>
            <a:r>
              <a:rPr lang="ko-KR" altLang="en-US" dirty="0"/>
              <a:t>박</a:t>
            </a:r>
            <a:r>
              <a:rPr lang="en-US" altLang="ko-KR" dirty="0"/>
              <a:t>)</a:t>
            </a:r>
            <a:r>
              <a:rPr lang="ko-KR" altLang="en-US" dirty="0"/>
              <a:t>으로 고정됨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더 빠른 비트를 원할 경우 </a:t>
            </a:r>
            <a:r>
              <a:rPr lang="en-US" altLang="ko-KR" dirty="0"/>
              <a:t>Bpm</a:t>
            </a:r>
            <a:r>
              <a:rPr lang="ko-KR" altLang="en-US" dirty="0"/>
              <a:t>을 두배 로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en-US" altLang="ko-KR" dirty="0"/>
              <a:t>ex) 120bpm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박은 </a:t>
            </a:r>
            <a:r>
              <a:rPr lang="en-US" altLang="ko-KR" dirty="0"/>
              <a:t>60bpm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박</a:t>
            </a:r>
            <a:br>
              <a:rPr lang="en-US" altLang="ko-KR" dirty="0"/>
            </a:b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10DDED0-917E-4B0A-A3F5-8ADC724F9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7409" y="2402690"/>
          <a:ext cx="2957859" cy="73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r:id="rId6" imgW="6501240" imgH="1625040" progId="">
                  <p:embed/>
                </p:oleObj>
              </mc:Choice>
              <mc:Fallback>
                <p:oleObj r:id="rId6" imgW="6501240" imgH="16250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10DDED0-917E-4B0A-A3F5-8ADC724F9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7409" y="2402690"/>
                        <a:ext cx="2957859" cy="7396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B02F522-2664-430E-94FF-88A124B586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0087" y="4200611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r:id="rId8" imgW="6501240" imgH="6501240" progId="">
                  <p:embed/>
                </p:oleObj>
              </mc:Choice>
              <mc:Fallback>
                <p:oleObj r:id="rId8" imgW="6501240" imgH="650124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B02F522-2664-430E-94FF-88A124B58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0087" y="4200611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46DBFC7-BDF5-4522-BB79-0B96CA9C0226}"/>
              </a:ext>
            </a:extLst>
          </p:cNvPr>
          <p:cNvSpPr/>
          <p:nvPr/>
        </p:nvSpPr>
        <p:spPr>
          <a:xfrm>
            <a:off x="8492159" y="5939686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43E8-A73C-441F-8B3C-EE28DA80D6FB}"/>
              </a:ext>
            </a:extLst>
          </p:cNvPr>
          <p:cNvSpPr/>
          <p:nvPr/>
        </p:nvSpPr>
        <p:spPr>
          <a:xfrm>
            <a:off x="9062175" y="5346250"/>
            <a:ext cx="546265" cy="552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031CE5-FB17-4F6B-9B78-2C86A82CE8F8}"/>
              </a:ext>
            </a:extLst>
          </p:cNvPr>
          <p:cNvSpPr/>
          <p:nvPr/>
        </p:nvSpPr>
        <p:spPr>
          <a:xfrm>
            <a:off x="9657114" y="4820940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1D9DCD-2290-4AC0-A508-1BCEFF11F40F}"/>
              </a:ext>
            </a:extLst>
          </p:cNvPr>
          <p:cNvCxnSpPr/>
          <p:nvPr/>
        </p:nvCxnSpPr>
        <p:spPr>
          <a:xfrm>
            <a:off x="10439323" y="5622351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DD81E-4A24-412E-95CD-C632B449414A}"/>
              </a:ext>
            </a:extLst>
          </p:cNvPr>
          <p:cNvCxnSpPr/>
          <p:nvPr/>
        </p:nvCxnSpPr>
        <p:spPr>
          <a:xfrm>
            <a:off x="10485157" y="6215787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17E293-5F4C-4554-8AF1-24E8339CF6B4}"/>
              </a:ext>
            </a:extLst>
          </p:cNvPr>
          <p:cNvCxnSpPr/>
          <p:nvPr/>
        </p:nvCxnSpPr>
        <p:spPr>
          <a:xfrm>
            <a:off x="10439323" y="5053325"/>
            <a:ext cx="515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7A34BE-B456-47D7-A38F-479010E9D52A}"/>
              </a:ext>
            </a:extLst>
          </p:cNvPr>
          <p:cNvSpPr/>
          <p:nvPr/>
        </p:nvSpPr>
        <p:spPr>
          <a:xfrm>
            <a:off x="8492159" y="3686171"/>
            <a:ext cx="492826" cy="492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EB3FC-BC76-479F-9CB4-56EAA3C1686B}"/>
              </a:ext>
            </a:extLst>
          </p:cNvPr>
          <p:cNvSpPr txBox="1"/>
          <p:nvPr/>
        </p:nvSpPr>
        <p:spPr>
          <a:xfrm>
            <a:off x="10932549" y="4866669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12A82-C6FE-496C-BC01-6F239C7C85AA}"/>
              </a:ext>
            </a:extLst>
          </p:cNvPr>
          <p:cNvSpPr txBox="1"/>
          <p:nvPr/>
        </p:nvSpPr>
        <p:spPr>
          <a:xfrm>
            <a:off x="10930128" y="5437685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B230D-8693-4CEB-B2ED-FDEDF69FB6A9}"/>
              </a:ext>
            </a:extLst>
          </p:cNvPr>
          <p:cNvSpPr txBox="1"/>
          <p:nvPr/>
        </p:nvSpPr>
        <p:spPr>
          <a:xfrm>
            <a:off x="10932549" y="5979271"/>
            <a:ext cx="14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48878-3A3C-43FF-ACA7-A055A48585CE}"/>
              </a:ext>
            </a:extLst>
          </p:cNvPr>
          <p:cNvSpPr/>
          <p:nvPr/>
        </p:nvSpPr>
        <p:spPr>
          <a:xfrm>
            <a:off x="7533931" y="5882792"/>
            <a:ext cx="2905392" cy="681010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011F77-D459-4EF9-A042-DADF65EF7C86}"/>
              </a:ext>
            </a:extLst>
          </p:cNvPr>
          <p:cNvSpPr/>
          <p:nvPr/>
        </p:nvSpPr>
        <p:spPr>
          <a:xfrm>
            <a:off x="7533931" y="5205898"/>
            <a:ext cx="2905392" cy="681010"/>
          </a:xfrm>
          <a:prstGeom prst="rect">
            <a:avLst/>
          </a:prstGeom>
          <a:solidFill>
            <a:srgbClr val="92D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9C6CE-088D-4559-89B1-8196DCD2002D}"/>
              </a:ext>
            </a:extLst>
          </p:cNvPr>
          <p:cNvSpPr/>
          <p:nvPr/>
        </p:nvSpPr>
        <p:spPr>
          <a:xfrm>
            <a:off x="7533931" y="2955524"/>
            <a:ext cx="2905392" cy="2250374"/>
          </a:xfrm>
          <a:prstGeom prst="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FE8-A84B-4A6F-A582-171D9B5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앞서 </a:t>
            </a:r>
            <a:r>
              <a:rPr lang="en-US" altLang="ko-KR" dirty="0"/>
              <a:t>- </a:t>
            </a:r>
            <a:r>
              <a:rPr lang="ko-KR" altLang="en-US" dirty="0"/>
              <a:t>기본적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4C72B-A5D3-44CF-B98D-E04A206A2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BPM: beat per minute 1</a:t>
            </a:r>
            <a:r>
              <a:rPr lang="ko-KR" altLang="en-US" dirty="0"/>
              <a:t>분 동안 얼마나 많은 </a:t>
            </a:r>
            <a:r>
              <a:rPr lang="en-US" altLang="ko-KR" dirty="0"/>
              <a:t>beat</a:t>
            </a:r>
            <a:r>
              <a:rPr lang="ko-KR" altLang="en-US" dirty="0"/>
              <a:t>가 반복되는가</a:t>
            </a:r>
            <a:endParaRPr lang="en-US" altLang="ko-KR" dirty="0"/>
          </a:p>
          <a:p>
            <a:r>
              <a:rPr lang="en-US" altLang="ko-KR" dirty="0"/>
              <a:t>Note: </a:t>
            </a:r>
            <a:r>
              <a:rPr lang="ko-KR" altLang="en-US" dirty="0"/>
              <a:t>게임 중 처리 해야 하는 요소들</a:t>
            </a:r>
            <a:r>
              <a:rPr lang="en-US" altLang="ko-KR" dirty="0"/>
              <a:t>(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스테이지 기물</a:t>
            </a:r>
            <a:r>
              <a:rPr lang="en-US" altLang="ko-KR" dirty="0"/>
              <a:t>, </a:t>
            </a:r>
            <a:r>
              <a:rPr lang="ko-KR" altLang="en-US" dirty="0"/>
              <a:t>발판 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Beat / </a:t>
            </a:r>
            <a:r>
              <a:rPr lang="ko-KR" altLang="en-US" dirty="0"/>
              <a:t>박자 </a:t>
            </a:r>
            <a:r>
              <a:rPr lang="en-US" altLang="ko-KR" dirty="0"/>
              <a:t>: </a:t>
            </a:r>
            <a:r>
              <a:rPr lang="ko-KR" altLang="en-US" dirty="0"/>
              <a:t>규칙적으로 반복되는 간격</a:t>
            </a:r>
            <a:r>
              <a:rPr lang="en-US" altLang="ko-KR" dirty="0"/>
              <a:t>, </a:t>
            </a:r>
            <a:r>
              <a:rPr lang="ko-KR" altLang="en-US" dirty="0"/>
              <a:t>패턴</a:t>
            </a:r>
            <a:endParaRPr lang="en-US" altLang="ko-KR" dirty="0"/>
          </a:p>
          <a:p>
            <a:r>
              <a:rPr lang="en-US" altLang="ko-KR" dirty="0"/>
              <a:t>Stage : </a:t>
            </a:r>
            <a:r>
              <a:rPr lang="ko-KR" altLang="en-US" dirty="0"/>
              <a:t>실제 인 게임 내에서 플레이어가 상호작용하는 요소들</a:t>
            </a:r>
            <a:endParaRPr lang="en-US" altLang="ko-KR" dirty="0"/>
          </a:p>
          <a:p>
            <a:r>
              <a:rPr lang="en-US" altLang="ko-KR" dirty="0"/>
              <a:t>Scene : </a:t>
            </a:r>
            <a:r>
              <a:rPr lang="ko-KR" altLang="en-US" dirty="0"/>
              <a:t>게임을 구성하는 여러가지 화면들</a:t>
            </a:r>
            <a:endParaRPr lang="en-US" altLang="ko-KR" dirty="0"/>
          </a:p>
          <a:p>
            <a:r>
              <a:rPr lang="ko-KR" altLang="en-US" dirty="0"/>
              <a:t>타이밍바</a:t>
            </a:r>
            <a:r>
              <a:rPr lang="en-US" altLang="ko-KR" dirty="0"/>
              <a:t> : </a:t>
            </a:r>
            <a:r>
              <a:rPr lang="ko-KR" altLang="en-US" dirty="0"/>
              <a:t>플레이어에게 박자를 알 수 있도록 만든 장치</a:t>
            </a:r>
            <a:endParaRPr lang="en-US" altLang="ko-KR" dirty="0"/>
          </a:p>
          <a:p>
            <a:r>
              <a:rPr lang="en-US" altLang="ko-KR" dirty="0"/>
              <a:t>Ex)</a:t>
            </a:r>
          </a:p>
          <a:p>
            <a:r>
              <a:rPr lang="en-US" altLang="ko-KR" dirty="0"/>
              <a:t>60 BPM = 1</a:t>
            </a:r>
            <a:r>
              <a:rPr lang="ko-KR" altLang="en-US" dirty="0"/>
              <a:t>분 동안 </a:t>
            </a:r>
            <a:r>
              <a:rPr lang="en-US" altLang="ko-KR" dirty="0"/>
              <a:t>60</a:t>
            </a:r>
            <a:r>
              <a:rPr lang="ko-KR" altLang="en-US" dirty="0"/>
              <a:t>번 </a:t>
            </a:r>
            <a:r>
              <a:rPr lang="en-US" altLang="ko-KR" dirty="0"/>
              <a:t>1</a:t>
            </a:r>
            <a:r>
              <a:rPr lang="ko-KR" altLang="en-US" dirty="0"/>
              <a:t>박자</a:t>
            </a:r>
            <a:r>
              <a:rPr lang="en-US" altLang="ko-KR" dirty="0"/>
              <a:t>(4beat </a:t>
            </a:r>
            <a:r>
              <a:rPr lang="ko-KR" altLang="en-US" dirty="0"/>
              <a:t>간격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진행된다</a:t>
            </a:r>
            <a:r>
              <a:rPr lang="en-US" altLang="ko-KR" dirty="0"/>
              <a:t>. = 1</a:t>
            </a:r>
            <a:r>
              <a:rPr lang="ko-KR" altLang="en-US" dirty="0"/>
              <a:t>박은 </a:t>
            </a:r>
            <a:r>
              <a:rPr lang="en-US" altLang="ko-KR" dirty="0"/>
              <a:t>1</a:t>
            </a:r>
            <a:r>
              <a:rPr lang="ko-KR" altLang="en-US" dirty="0"/>
              <a:t>초에 한번</a:t>
            </a:r>
            <a:endParaRPr lang="en-US" altLang="ko-KR" dirty="0"/>
          </a:p>
          <a:p>
            <a:r>
              <a:rPr lang="en-US" altLang="ko-KR" dirty="0"/>
              <a:t>60BPM</a:t>
            </a:r>
            <a:r>
              <a:rPr lang="ko-KR" altLang="en-US" dirty="0"/>
              <a:t>에서 </a:t>
            </a:r>
            <a:r>
              <a:rPr lang="en-US" altLang="ko-KR" dirty="0"/>
              <a:t>4beat(1</a:t>
            </a:r>
            <a:r>
              <a:rPr lang="ko-KR" altLang="en-US" dirty="0"/>
              <a:t>박자</a:t>
            </a:r>
            <a:r>
              <a:rPr lang="en-US" altLang="ko-KR" dirty="0"/>
              <a:t>) </a:t>
            </a:r>
            <a:r>
              <a:rPr lang="ko-KR" altLang="en-US" dirty="0"/>
              <a:t>노트가 </a:t>
            </a:r>
            <a:r>
              <a:rPr lang="en-US" altLang="ko-KR" dirty="0"/>
              <a:t>1</a:t>
            </a:r>
            <a:r>
              <a:rPr lang="ko-KR" altLang="en-US" dirty="0"/>
              <a:t>분 동안 </a:t>
            </a:r>
            <a:r>
              <a:rPr lang="en-US" altLang="ko-KR" dirty="0"/>
              <a:t>60</a:t>
            </a:r>
            <a:r>
              <a:rPr lang="ko-KR" altLang="en-US" dirty="0"/>
              <a:t>번 나올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646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C744C-3A8A-4931-8862-A655A783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A4D49-3C99-44BE-A6F9-68125CCD0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923C9-47E8-4E84-86A0-0B80BFC06103}"/>
              </a:ext>
            </a:extLst>
          </p:cNvPr>
          <p:cNvSpPr/>
          <p:nvPr/>
        </p:nvSpPr>
        <p:spPr>
          <a:xfrm>
            <a:off x="1237488" y="4805579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884E4-149C-473A-A966-779C806E0733}"/>
              </a:ext>
            </a:extLst>
          </p:cNvPr>
          <p:cNvSpPr/>
          <p:nvPr/>
        </p:nvSpPr>
        <p:spPr>
          <a:xfrm>
            <a:off x="2881730" y="4805579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606216-2082-4DF6-990B-FB8E9708533D}"/>
              </a:ext>
            </a:extLst>
          </p:cNvPr>
          <p:cNvSpPr/>
          <p:nvPr/>
        </p:nvSpPr>
        <p:spPr>
          <a:xfrm>
            <a:off x="4525972" y="4805579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DC5A19-9664-482B-AEDC-6BE9E6A6FC5E}"/>
              </a:ext>
            </a:extLst>
          </p:cNvPr>
          <p:cNvSpPr/>
          <p:nvPr/>
        </p:nvSpPr>
        <p:spPr>
          <a:xfrm>
            <a:off x="6170214" y="4805579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784EB-8170-4CBF-9EE2-C1406A2A9D16}"/>
              </a:ext>
            </a:extLst>
          </p:cNvPr>
          <p:cNvSpPr/>
          <p:nvPr/>
        </p:nvSpPr>
        <p:spPr>
          <a:xfrm>
            <a:off x="1237488" y="3161337"/>
            <a:ext cx="1644242" cy="1644242"/>
          </a:xfrm>
          <a:prstGeom prst="rect">
            <a:avLst/>
          </a:prstGeom>
          <a:solidFill>
            <a:srgbClr val="FFFFB3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034E-E801-4F12-A63F-07B9730C335C}"/>
              </a:ext>
            </a:extLst>
          </p:cNvPr>
          <p:cNvSpPr/>
          <p:nvPr/>
        </p:nvSpPr>
        <p:spPr>
          <a:xfrm>
            <a:off x="2881730" y="3161337"/>
            <a:ext cx="1644242" cy="1644242"/>
          </a:xfrm>
          <a:prstGeom prst="rect">
            <a:avLst/>
          </a:prstGeom>
          <a:solidFill>
            <a:srgbClr val="FFFFB3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A8E70-E171-4BCA-9AA3-E62BD6D47F8F}"/>
              </a:ext>
            </a:extLst>
          </p:cNvPr>
          <p:cNvSpPr/>
          <p:nvPr/>
        </p:nvSpPr>
        <p:spPr>
          <a:xfrm>
            <a:off x="4525972" y="3161337"/>
            <a:ext cx="1644242" cy="1644242"/>
          </a:xfrm>
          <a:prstGeom prst="rect">
            <a:avLst/>
          </a:prstGeom>
          <a:solidFill>
            <a:srgbClr val="FFFFB3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E725D-D060-4D56-9E58-C78607DF0946}"/>
              </a:ext>
            </a:extLst>
          </p:cNvPr>
          <p:cNvSpPr/>
          <p:nvPr/>
        </p:nvSpPr>
        <p:spPr>
          <a:xfrm>
            <a:off x="6170214" y="3161337"/>
            <a:ext cx="1644242" cy="1644242"/>
          </a:xfrm>
          <a:prstGeom prst="rect">
            <a:avLst/>
          </a:prstGeom>
          <a:solidFill>
            <a:srgbClr val="FFFFB3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C884AB-AC95-41A4-A57C-8E60D70147E3}"/>
              </a:ext>
            </a:extLst>
          </p:cNvPr>
          <p:cNvSpPr/>
          <p:nvPr/>
        </p:nvSpPr>
        <p:spPr>
          <a:xfrm>
            <a:off x="1237488" y="1517095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FE2DE3-8A65-4AAB-9B3B-49314EB17C39}"/>
              </a:ext>
            </a:extLst>
          </p:cNvPr>
          <p:cNvSpPr/>
          <p:nvPr/>
        </p:nvSpPr>
        <p:spPr>
          <a:xfrm>
            <a:off x="2881730" y="1517095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2CD4A-1E6E-4886-BD61-7C79131E95EE}"/>
              </a:ext>
            </a:extLst>
          </p:cNvPr>
          <p:cNvSpPr/>
          <p:nvPr/>
        </p:nvSpPr>
        <p:spPr>
          <a:xfrm>
            <a:off x="4525972" y="1517095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F45F3D-A881-4575-B3CA-3BDBD55AD855}"/>
              </a:ext>
            </a:extLst>
          </p:cNvPr>
          <p:cNvSpPr/>
          <p:nvPr/>
        </p:nvSpPr>
        <p:spPr>
          <a:xfrm>
            <a:off x="6170214" y="1517095"/>
            <a:ext cx="1644242" cy="1644242"/>
          </a:xfrm>
          <a:prstGeom prst="rect">
            <a:avLst/>
          </a:prstGeom>
          <a:solidFill>
            <a:srgbClr val="CCFFCC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C7224-B3CE-4143-ACBE-01DC5164C694}"/>
              </a:ext>
            </a:extLst>
          </p:cNvPr>
          <p:cNvSpPr/>
          <p:nvPr/>
        </p:nvSpPr>
        <p:spPr>
          <a:xfrm>
            <a:off x="1384296" y="4998526"/>
            <a:ext cx="1350627" cy="1258348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21F3-F98B-4723-A95C-3E7B3F28DE2A}"/>
              </a:ext>
            </a:extLst>
          </p:cNvPr>
          <p:cNvSpPr/>
          <p:nvPr/>
        </p:nvSpPr>
        <p:spPr>
          <a:xfrm>
            <a:off x="1237488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A92B65-22F7-4F35-BFB2-A85B1EFED425}"/>
              </a:ext>
            </a:extLst>
          </p:cNvPr>
          <p:cNvSpPr/>
          <p:nvPr/>
        </p:nvSpPr>
        <p:spPr>
          <a:xfrm>
            <a:off x="1817726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2EE4D5-FAFD-45E9-A785-8E39630E59F4}"/>
              </a:ext>
            </a:extLst>
          </p:cNvPr>
          <p:cNvSpPr/>
          <p:nvPr/>
        </p:nvSpPr>
        <p:spPr>
          <a:xfrm>
            <a:off x="2397964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C62E9-7B9B-4EC8-894A-8254FCEDC9D6}"/>
              </a:ext>
            </a:extLst>
          </p:cNvPr>
          <p:cNvSpPr/>
          <p:nvPr/>
        </p:nvSpPr>
        <p:spPr>
          <a:xfrm>
            <a:off x="2978202" y="778865"/>
            <a:ext cx="427838" cy="4278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C5A47-EA5D-4E4C-AB31-56BE07CFE711}"/>
              </a:ext>
            </a:extLst>
          </p:cNvPr>
          <p:cNvSpPr/>
          <p:nvPr/>
        </p:nvSpPr>
        <p:spPr>
          <a:xfrm>
            <a:off x="3558440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30BA81-AD97-43CF-9965-4CDDC1F3A572}"/>
              </a:ext>
            </a:extLst>
          </p:cNvPr>
          <p:cNvSpPr/>
          <p:nvPr/>
        </p:nvSpPr>
        <p:spPr>
          <a:xfrm>
            <a:off x="4138678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326D4D-A23A-45FC-A386-5C3F887D7F86}"/>
              </a:ext>
            </a:extLst>
          </p:cNvPr>
          <p:cNvSpPr/>
          <p:nvPr/>
        </p:nvSpPr>
        <p:spPr>
          <a:xfrm>
            <a:off x="4718916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BC94DD-D480-4751-90C9-174337AA2FB9}"/>
              </a:ext>
            </a:extLst>
          </p:cNvPr>
          <p:cNvSpPr/>
          <p:nvPr/>
        </p:nvSpPr>
        <p:spPr>
          <a:xfrm>
            <a:off x="5299154" y="778865"/>
            <a:ext cx="427838" cy="4278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193B1-ED7E-49FE-8C40-9E8DD919604D}"/>
              </a:ext>
            </a:extLst>
          </p:cNvPr>
          <p:cNvSpPr/>
          <p:nvPr/>
        </p:nvSpPr>
        <p:spPr>
          <a:xfrm>
            <a:off x="5879392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9BCC1-C1B7-42F4-A5AD-DCF25AC38B29}"/>
              </a:ext>
            </a:extLst>
          </p:cNvPr>
          <p:cNvSpPr/>
          <p:nvPr/>
        </p:nvSpPr>
        <p:spPr>
          <a:xfrm>
            <a:off x="6459630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B2DC7-5196-4831-AAE2-3B2B88E517EF}"/>
              </a:ext>
            </a:extLst>
          </p:cNvPr>
          <p:cNvSpPr/>
          <p:nvPr/>
        </p:nvSpPr>
        <p:spPr>
          <a:xfrm>
            <a:off x="7039868" y="778865"/>
            <a:ext cx="427838" cy="42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9AB663-BFF2-4DA6-85C0-57B46D7F8F7C}"/>
              </a:ext>
            </a:extLst>
          </p:cNvPr>
          <p:cNvSpPr/>
          <p:nvPr/>
        </p:nvSpPr>
        <p:spPr>
          <a:xfrm>
            <a:off x="7620106" y="778865"/>
            <a:ext cx="427838" cy="4278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0.25 L -2.29167E-6 -0.48194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A5C9-78EB-4224-9DB8-9851FFC2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지형</a:t>
            </a:r>
            <a:r>
              <a:rPr lang="en-US" altLang="ko-KR" dirty="0"/>
              <a:t>(Note)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DF7340B-BF0D-47CB-8AE7-2ED3DA28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ko-KR" altLang="en-US" dirty="0"/>
              <a:t>언덕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*-*-*-</a:t>
            </a:r>
            <a:r>
              <a:rPr lang="ko-KR" altLang="en-US" dirty="0"/>
              <a:t>플레이어 이동 애니메이션</a:t>
            </a: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39726299-BB16-48DA-93D0-770B286CF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410943"/>
              </p:ext>
            </p:extLst>
          </p:nvPr>
        </p:nvGraphicFramePr>
        <p:xfrm>
          <a:off x="6108192" y="1963475"/>
          <a:ext cx="2291278" cy="229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r:id="rId3" imgW="6501240" imgH="6501240" progId="">
                  <p:embed/>
                </p:oleObj>
              </mc:Choice>
              <mc:Fallback>
                <p:oleObj r:id="rId3" imgW="6501240" imgH="65012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31293B0-7A61-4298-92B6-19A649576F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8192" y="1963475"/>
                        <a:ext cx="2291278" cy="22912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5DD5E-0E97-4403-9E5E-4437CA89172D}"/>
              </a:ext>
            </a:extLst>
          </p:cNvPr>
          <p:cNvSpPr/>
          <p:nvPr/>
        </p:nvSpPr>
        <p:spPr>
          <a:xfrm>
            <a:off x="5300769" y="1927882"/>
            <a:ext cx="3953233" cy="1200329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4개 16">
            <a:extLst>
              <a:ext uri="{FF2B5EF4-FFF2-40B4-BE49-F238E27FC236}">
                <a16:creationId xmlns:a16="http://schemas.microsoft.com/office/drawing/2014/main" id="{F63419BC-EDD9-4977-8D24-0B6E3196D744}"/>
              </a:ext>
            </a:extLst>
          </p:cNvPr>
          <p:cNvSpPr/>
          <p:nvPr/>
        </p:nvSpPr>
        <p:spPr>
          <a:xfrm>
            <a:off x="7208834" y="4342155"/>
            <a:ext cx="594506" cy="63633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6C8C7-E217-4DB0-BC2D-9F4714140757}"/>
              </a:ext>
            </a:extLst>
          </p:cNvPr>
          <p:cNvSpPr txBox="1"/>
          <p:nvPr/>
        </p:nvSpPr>
        <p:spPr>
          <a:xfrm>
            <a:off x="1340662" y="2822265"/>
            <a:ext cx="323133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Any key</a:t>
            </a:r>
          </a:p>
          <a:p>
            <a:r>
              <a:rPr lang="en-US" altLang="ko-KR" dirty="0"/>
              <a:t>Any key</a:t>
            </a:r>
          </a:p>
          <a:p>
            <a:r>
              <a:rPr lang="en-US" altLang="ko-KR" dirty="0"/>
              <a:t>Spacebar</a:t>
            </a:r>
          </a:p>
          <a:p>
            <a:r>
              <a:rPr lang="en-US" altLang="ko-KR" dirty="0"/>
              <a:t>Any key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8B3269-D9C9-4913-974F-CF7964979F58}"/>
              </a:ext>
            </a:extLst>
          </p:cNvPr>
          <p:cNvSpPr/>
          <p:nvPr/>
        </p:nvSpPr>
        <p:spPr>
          <a:xfrm>
            <a:off x="5577840" y="5600700"/>
            <a:ext cx="3383280" cy="6785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 Bar</a:t>
            </a:r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0131 -0.3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BBFAA-1625-4B58-90FE-9E2A8D4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BFE5A-1780-406C-804F-B5B032AE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/>
              <a:t>상태와 움직임</a:t>
            </a:r>
            <a:endParaRPr lang="en-US" altLang="ko-KR" dirty="0"/>
          </a:p>
          <a:p>
            <a:r>
              <a:rPr lang="ko-KR" altLang="en-US" dirty="0"/>
              <a:t>공격</a:t>
            </a:r>
            <a:endParaRPr lang="en-US" altLang="ko-KR" dirty="0"/>
          </a:p>
          <a:p>
            <a:r>
              <a:rPr lang="ko-KR" altLang="en-US" dirty="0"/>
              <a:t>이동</a:t>
            </a:r>
            <a:r>
              <a:rPr lang="en-US" altLang="ko-KR" dirty="0"/>
              <a:t>(</a:t>
            </a:r>
            <a:r>
              <a:rPr lang="ko-KR" altLang="en-US" dirty="0" err="1"/>
              <a:t>대쉬</a:t>
            </a:r>
            <a:r>
              <a:rPr lang="en-US" altLang="ko-KR" dirty="0"/>
              <a:t>) </a:t>
            </a:r>
            <a:r>
              <a:rPr lang="ko-KR" altLang="en-US" dirty="0"/>
              <a:t>애니메이션 스피드 </a:t>
            </a:r>
            <a:r>
              <a:rPr lang="en-US" altLang="ko-KR" dirty="0"/>
              <a:t>(60 /BPM) </a:t>
            </a:r>
            <a:r>
              <a:rPr lang="ko-KR" altLang="en-US" dirty="0"/>
              <a:t>이내로 </a:t>
            </a:r>
            <a:r>
              <a:rPr lang="en-US" altLang="ko-KR" dirty="0"/>
              <a:t>(DFJK)</a:t>
            </a:r>
          </a:p>
          <a:p>
            <a:r>
              <a:rPr lang="ko-KR" altLang="en-US" dirty="0"/>
              <a:t>점프 </a:t>
            </a:r>
            <a:r>
              <a:rPr lang="en-US" altLang="ko-KR" dirty="0"/>
              <a:t>(space)</a:t>
            </a:r>
          </a:p>
          <a:p>
            <a:r>
              <a:rPr lang="ko-KR" altLang="en-US" dirty="0"/>
              <a:t>피격 </a:t>
            </a:r>
            <a:r>
              <a:rPr lang="en-US" altLang="ko-KR" dirty="0"/>
              <a:t>– </a:t>
            </a:r>
            <a:r>
              <a:rPr lang="ko-KR" altLang="en-US" dirty="0"/>
              <a:t>카메라 흔들기 </a:t>
            </a:r>
            <a:r>
              <a:rPr lang="en-US" altLang="ko-KR" dirty="0"/>
              <a:t>( </a:t>
            </a:r>
            <a:r>
              <a:rPr lang="ko-KR" altLang="en-US" dirty="0"/>
              <a:t>피격을 받아도 자동으로 </a:t>
            </a:r>
            <a:r>
              <a:rPr lang="en-US" altLang="ko-KR" dirty="0"/>
              <a:t>stage</a:t>
            </a:r>
            <a:r>
              <a:rPr lang="ko-KR" altLang="en-US" dirty="0"/>
              <a:t>는 스크롤됨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통상</a:t>
            </a:r>
            <a:r>
              <a:rPr lang="en-US" altLang="ko-KR" dirty="0"/>
              <a:t>(idle)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09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EDA1-7C2F-4B7B-B108-05209AC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Audio Multi Track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6EB2A-BEB6-4C9C-8D3A-94405759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 BGM </a:t>
            </a:r>
            <a:r>
              <a:rPr lang="ko-KR" altLang="en-US" dirty="0"/>
              <a:t>교체가능한 메인 악기음악 </a:t>
            </a:r>
            <a:r>
              <a:rPr lang="en-US" altLang="ko-KR" dirty="0"/>
              <a:t>: </a:t>
            </a:r>
            <a:r>
              <a:rPr lang="ko-KR" altLang="en-US" dirty="0"/>
              <a:t>실제 연주할 때 </a:t>
            </a:r>
            <a:r>
              <a:rPr lang="en-US" altLang="ko-KR" dirty="0"/>
              <a:t>Note </a:t>
            </a:r>
            <a:r>
              <a:rPr lang="ko-KR" altLang="en-US" dirty="0"/>
              <a:t>따라가는 소리</a:t>
            </a:r>
            <a:endParaRPr lang="en-US" altLang="ko-KR" dirty="0"/>
          </a:p>
          <a:p>
            <a:r>
              <a:rPr lang="en-US" altLang="ko-KR" dirty="0"/>
              <a:t>Sub BGM </a:t>
            </a:r>
            <a:r>
              <a:rPr lang="ko-KR" altLang="en-US" dirty="0"/>
              <a:t>서브 </a:t>
            </a:r>
            <a:r>
              <a:rPr lang="ko-KR" altLang="en-US" dirty="0" err="1"/>
              <a:t>배경음</a:t>
            </a:r>
            <a:r>
              <a:rPr lang="en-US" altLang="ko-KR" dirty="0"/>
              <a:t> : </a:t>
            </a:r>
            <a:r>
              <a:rPr lang="ko-KR" altLang="en-US" dirty="0"/>
              <a:t>이외의 배경음들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SFX </a:t>
            </a:r>
            <a:r>
              <a:rPr lang="ko-KR" altLang="en-US" dirty="0"/>
              <a:t>효과음 </a:t>
            </a:r>
            <a:r>
              <a:rPr lang="en-US" altLang="ko-KR" dirty="0"/>
              <a:t>: </a:t>
            </a:r>
            <a:r>
              <a:rPr lang="ko-KR" altLang="en-US" dirty="0" err="1"/>
              <a:t>타격시</a:t>
            </a:r>
            <a:r>
              <a:rPr lang="ko-KR" altLang="en-US" dirty="0"/>
              <a:t> 타격음이나 버튼을 눌렀을 때 소리 등 특수효과음들을 담당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FX : </a:t>
            </a:r>
            <a:r>
              <a:rPr lang="ko-KR" altLang="en-US" dirty="0"/>
              <a:t>음의 </a:t>
            </a:r>
            <a:r>
              <a:rPr lang="en-US" altLang="ko-KR" dirty="0"/>
              <a:t>Pitch </a:t>
            </a:r>
            <a:r>
              <a:rPr lang="ko-KR" altLang="en-US" dirty="0"/>
              <a:t>조절</a:t>
            </a:r>
            <a:r>
              <a:rPr lang="en-US" altLang="ko-KR" dirty="0"/>
              <a:t>, Distortion(</a:t>
            </a:r>
            <a:r>
              <a:rPr lang="ko-KR" altLang="en-US" dirty="0"/>
              <a:t>왜곡된 소리 및 노이즈</a:t>
            </a:r>
            <a:r>
              <a:rPr lang="en-US" altLang="ko-KR" dirty="0"/>
              <a:t>) </a:t>
            </a:r>
            <a:r>
              <a:rPr lang="ko-KR" altLang="en-US" dirty="0"/>
              <a:t>등 직접적인 특수효과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232-21E6-4E1D-BAAD-61448089F656}"/>
              </a:ext>
            </a:extLst>
          </p:cNvPr>
          <p:cNvSpPr txBox="1"/>
          <p:nvPr/>
        </p:nvSpPr>
        <p:spPr>
          <a:xfrm>
            <a:off x="7579527" y="4865175"/>
            <a:ext cx="34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Master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BCBB-9272-4990-BFF9-205BFB764910}"/>
              </a:ext>
            </a:extLst>
          </p:cNvPr>
          <p:cNvSpPr txBox="1"/>
          <p:nvPr/>
        </p:nvSpPr>
        <p:spPr>
          <a:xfrm>
            <a:off x="3715344" y="4629958"/>
            <a:ext cx="326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BGM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BD26F-3FF5-4271-AE50-B3EFA7A847E7}"/>
              </a:ext>
            </a:extLst>
          </p:cNvPr>
          <p:cNvSpPr txBox="1"/>
          <p:nvPr/>
        </p:nvSpPr>
        <p:spPr>
          <a:xfrm>
            <a:off x="3765293" y="5476463"/>
            <a:ext cx="76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SFX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5BB4B-7769-4C87-99FA-E1D84896B00F}"/>
              </a:ext>
            </a:extLst>
          </p:cNvPr>
          <p:cNvSpPr txBox="1"/>
          <p:nvPr/>
        </p:nvSpPr>
        <p:spPr>
          <a:xfrm>
            <a:off x="3685625" y="4161941"/>
            <a:ext cx="19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BGM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1C0746-1A3A-4AC3-9B19-682D06EC00AD}"/>
              </a:ext>
            </a:extLst>
          </p:cNvPr>
          <p:cNvCxnSpPr>
            <a:cxnSpLocks/>
          </p:cNvCxnSpPr>
          <p:nvPr/>
        </p:nvCxnSpPr>
        <p:spPr>
          <a:xfrm>
            <a:off x="6928611" y="5049841"/>
            <a:ext cx="352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3705FB28-D6B3-48E3-8807-2C185A4FE2F3}"/>
              </a:ext>
            </a:extLst>
          </p:cNvPr>
          <p:cNvSpPr/>
          <p:nvPr/>
        </p:nvSpPr>
        <p:spPr>
          <a:xfrm>
            <a:off x="6416208" y="4534656"/>
            <a:ext cx="466006" cy="11139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989C0AC4-1088-4669-B752-CAE9D092C1A6}"/>
              </a:ext>
            </a:extLst>
          </p:cNvPr>
          <p:cNvSpPr/>
          <p:nvPr/>
        </p:nvSpPr>
        <p:spPr>
          <a:xfrm>
            <a:off x="5081946" y="4299440"/>
            <a:ext cx="359327" cy="5151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C2187-A509-4A8B-A078-4E2CB76ADCC0}"/>
              </a:ext>
            </a:extLst>
          </p:cNvPr>
          <p:cNvSpPr txBox="1"/>
          <p:nvPr/>
        </p:nvSpPr>
        <p:spPr>
          <a:xfrm>
            <a:off x="5698067" y="4349990"/>
            <a:ext cx="138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FX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E9957-6183-4E4E-A0E1-2794CDE1F334}"/>
              </a:ext>
            </a:extLst>
          </p:cNvPr>
          <p:cNvSpPr txBox="1"/>
          <p:nvPr/>
        </p:nvSpPr>
        <p:spPr>
          <a:xfrm>
            <a:off x="1948352" y="4168356"/>
            <a:ext cx="14154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교체가능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FDFCB0-3CFB-466B-8EFD-4B844DD51047}"/>
              </a:ext>
            </a:extLst>
          </p:cNvPr>
          <p:cNvSpPr/>
          <p:nvPr/>
        </p:nvSpPr>
        <p:spPr>
          <a:xfrm>
            <a:off x="1936031" y="4719322"/>
            <a:ext cx="1427734" cy="132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교체 불가능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9B4025-C760-4082-99B3-B59EEBD50C5F}"/>
              </a:ext>
            </a:extLst>
          </p:cNvPr>
          <p:cNvCxnSpPr/>
          <p:nvPr/>
        </p:nvCxnSpPr>
        <p:spPr>
          <a:xfrm>
            <a:off x="8539701" y="4999290"/>
            <a:ext cx="38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3C10F-BB84-437D-824C-9A7740D9E45A}"/>
              </a:ext>
            </a:extLst>
          </p:cNvPr>
          <p:cNvSpPr txBox="1"/>
          <p:nvPr/>
        </p:nvSpPr>
        <p:spPr>
          <a:xfrm>
            <a:off x="9000877" y="4814624"/>
            <a:ext cx="1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00225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15B6-6797-4311-8B85-703DFC05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Audio Multi Track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33FD-10B6-450F-A670-2889B223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음악이지만 </a:t>
            </a:r>
            <a:r>
              <a:rPr lang="en-US" altLang="ko-KR" dirty="0"/>
              <a:t>Main </a:t>
            </a:r>
            <a:r>
              <a:rPr lang="en-US" altLang="ko-KR" dirty="0" err="1"/>
              <a:t>Bgm</a:t>
            </a:r>
            <a:r>
              <a:rPr lang="en-US" altLang="ko-KR" dirty="0"/>
              <a:t> </a:t>
            </a:r>
            <a:r>
              <a:rPr lang="ko-KR" altLang="en-US" dirty="0"/>
              <a:t>에서 다른 악기로 선택이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174" name="Picture 6" descr="Music icon collection - vector silhouette illustration">
            <a:extLst>
              <a:ext uri="{FF2B5EF4-FFF2-40B4-BE49-F238E27FC236}">
                <a16:creationId xmlns:a16="http://schemas.microsoft.com/office/drawing/2014/main" id="{50D90F8F-666D-4202-BD4B-863D3512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8" y="2745335"/>
            <a:ext cx="3191935" cy="319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1B151ED-E8FF-4E77-A2C2-72E5D5212D83}"/>
              </a:ext>
            </a:extLst>
          </p:cNvPr>
          <p:cNvSpPr/>
          <p:nvPr/>
        </p:nvSpPr>
        <p:spPr>
          <a:xfrm>
            <a:off x="3098800" y="3210196"/>
            <a:ext cx="643467" cy="65193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8245A-4D11-4EC9-BAFC-B1681910FBCE}"/>
              </a:ext>
            </a:extLst>
          </p:cNvPr>
          <p:cNvSpPr/>
          <p:nvPr/>
        </p:nvSpPr>
        <p:spPr>
          <a:xfrm>
            <a:off x="5559552" y="2612832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658129-B44A-4FF8-B26F-9DE18B1AF6BB}"/>
              </a:ext>
            </a:extLst>
          </p:cNvPr>
          <p:cNvCxnSpPr>
            <a:endCxn id="8" idx="1"/>
          </p:cNvCxnSpPr>
          <p:nvPr/>
        </p:nvCxnSpPr>
        <p:spPr>
          <a:xfrm flipV="1">
            <a:off x="3742267" y="3074497"/>
            <a:ext cx="1817285" cy="35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99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41EDE-53EC-4008-B911-2C0419CD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</a:t>
            </a:r>
            <a:r>
              <a:rPr lang="ko-KR" altLang="en-US" dirty="0"/>
              <a:t>재생 위치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41A81-625B-441B-B381-4389C8D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PCM</a:t>
            </a:r>
            <a:r>
              <a:rPr lang="ko-KR" altLang="en-US" dirty="0"/>
              <a:t>샘플 단위로 재생위치를 파악 가능한 </a:t>
            </a:r>
            <a:br>
              <a:rPr lang="en-US" altLang="ko-KR" dirty="0"/>
            </a:br>
            <a:r>
              <a:rPr lang="ko-KR" altLang="en-US" dirty="0"/>
              <a:t>유니티 내의 기능 </a:t>
            </a:r>
            <a:r>
              <a:rPr lang="en-US" altLang="ko-KR" dirty="0" err="1"/>
              <a:t>TimeSamples</a:t>
            </a:r>
            <a:r>
              <a:rPr lang="ko-KR" altLang="en-US" dirty="0"/>
              <a:t>를 이용함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Bpm</a:t>
            </a:r>
            <a:r>
              <a:rPr lang="ko-KR" altLang="en-US" dirty="0"/>
              <a:t>을 통한 박자의 길이 등을 구할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676878-F7EE-491B-AE50-2ADC072EC9D6}"/>
              </a:ext>
            </a:extLst>
          </p:cNvPr>
          <p:cNvSpPr/>
          <p:nvPr/>
        </p:nvSpPr>
        <p:spPr>
          <a:xfrm>
            <a:off x="6321288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28C516-A49F-482B-B5CF-B13CDB922EDB}"/>
              </a:ext>
            </a:extLst>
          </p:cNvPr>
          <p:cNvSpPr/>
          <p:nvPr/>
        </p:nvSpPr>
        <p:spPr>
          <a:xfrm>
            <a:off x="8763663" y="2403268"/>
            <a:ext cx="1653871" cy="3355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TimeSample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A04AA5-751C-413D-93DA-B6471F2BA110}"/>
              </a:ext>
            </a:extLst>
          </p:cNvPr>
          <p:cNvCxnSpPr/>
          <p:nvPr/>
        </p:nvCxnSpPr>
        <p:spPr>
          <a:xfrm>
            <a:off x="7736619" y="5319423"/>
            <a:ext cx="1327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D82988-F349-41B1-9458-75336B3B7C31}"/>
              </a:ext>
            </a:extLst>
          </p:cNvPr>
          <p:cNvSpPr txBox="1"/>
          <p:nvPr/>
        </p:nvSpPr>
        <p:spPr>
          <a:xfrm>
            <a:off x="8070573" y="5380843"/>
            <a:ext cx="104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111102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1628-448D-4153-B16E-E09CA8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B519-7FCA-45D2-AD52-FC707F59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이외에도 여러가지 키조합에 따른 커맨드</a:t>
            </a:r>
            <a:endParaRPr lang="en-US" altLang="ko-KR" dirty="0"/>
          </a:p>
          <a:p>
            <a:r>
              <a:rPr lang="ko-KR" altLang="en-US" dirty="0"/>
              <a:t>게임점수스코어 계산</a:t>
            </a:r>
            <a:endParaRPr lang="en-US" altLang="ko-KR" dirty="0"/>
          </a:p>
          <a:p>
            <a:r>
              <a:rPr lang="ko-KR" altLang="en-US" dirty="0"/>
              <a:t>피격시의 판정처리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08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DF44F-01D3-4A99-B0D2-78FA6042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UI(prototype)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7F8AF-DCD2-433D-B85B-1FBFC51F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필요요소 </a:t>
            </a:r>
            <a:endParaRPr lang="en-US" altLang="ko-KR" dirty="0"/>
          </a:p>
          <a:p>
            <a:r>
              <a:rPr lang="ko-KR" altLang="en-US" dirty="0"/>
              <a:t>들어가기</a:t>
            </a:r>
            <a:r>
              <a:rPr lang="en-US" altLang="ko-KR" dirty="0"/>
              <a:t>(Space </a:t>
            </a:r>
            <a:r>
              <a:rPr lang="ko-KR" altLang="en-US" dirty="0"/>
              <a:t>를 통해 들어가도 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Stage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ko-KR" altLang="en-US" dirty="0"/>
              <a:t>점수</a:t>
            </a:r>
            <a:endParaRPr lang="en-US" altLang="ko-KR" dirty="0"/>
          </a:p>
          <a:p>
            <a:r>
              <a:rPr lang="en-US" altLang="ko-KR" dirty="0"/>
              <a:t>Stage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/>
              <a:t>Scene </a:t>
            </a:r>
            <a:r>
              <a:rPr lang="ko-KR" altLang="en-US" dirty="0"/>
              <a:t>진입</a:t>
            </a:r>
            <a:endParaRPr lang="en-US" altLang="ko-KR" dirty="0"/>
          </a:p>
          <a:p>
            <a:r>
              <a:rPr lang="ko-KR" altLang="en-US" dirty="0"/>
              <a:t>프로젝트 후반기 외부 </a:t>
            </a:r>
            <a:r>
              <a:rPr lang="en-US" altLang="ko-KR" dirty="0"/>
              <a:t>Map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  <a:r>
              <a:rPr lang="ko-KR" altLang="en-US" dirty="0"/>
              <a:t>으로 교체예정</a:t>
            </a:r>
            <a:endParaRPr lang="en-US" altLang="ko-KR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E8C372-A9AA-44E5-B40D-812E0CCAF120}"/>
              </a:ext>
            </a:extLst>
          </p:cNvPr>
          <p:cNvSpPr/>
          <p:nvPr/>
        </p:nvSpPr>
        <p:spPr>
          <a:xfrm>
            <a:off x="7416140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362F-2C0E-40FE-AF18-51DABF15BDC5}"/>
              </a:ext>
            </a:extLst>
          </p:cNvPr>
          <p:cNvSpPr txBox="1"/>
          <p:nvPr/>
        </p:nvSpPr>
        <p:spPr>
          <a:xfrm>
            <a:off x="7956469" y="5215796"/>
            <a:ext cx="14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Stage 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B689DC-A7DB-4FC9-A53F-8299ABB82B33}"/>
              </a:ext>
            </a:extLst>
          </p:cNvPr>
          <p:cNvSpPr/>
          <p:nvPr/>
        </p:nvSpPr>
        <p:spPr>
          <a:xfrm>
            <a:off x="9577449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8C2F6-3163-4922-B29A-D6A049A65EFE}"/>
              </a:ext>
            </a:extLst>
          </p:cNvPr>
          <p:cNvSpPr/>
          <p:nvPr/>
        </p:nvSpPr>
        <p:spPr>
          <a:xfrm>
            <a:off x="5142015" y="3018816"/>
            <a:ext cx="1971304" cy="1971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A41C-91FE-4180-B75B-BE41E2F0EDEE}"/>
              </a:ext>
            </a:extLst>
          </p:cNvPr>
          <p:cNvSpPr/>
          <p:nvPr/>
        </p:nvSpPr>
        <p:spPr>
          <a:xfrm>
            <a:off x="5082668" y="3018816"/>
            <a:ext cx="1481142" cy="2579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4BBA7-313E-4B71-A14B-A1509AF71241}"/>
              </a:ext>
            </a:extLst>
          </p:cNvPr>
          <p:cNvSpPr/>
          <p:nvPr/>
        </p:nvSpPr>
        <p:spPr>
          <a:xfrm>
            <a:off x="10047237" y="-445325"/>
            <a:ext cx="1764753" cy="75883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설정 무료 아이콘 - Icon-Icons.com">
            <a:extLst>
              <a:ext uri="{FF2B5EF4-FFF2-40B4-BE49-F238E27FC236}">
                <a16:creationId xmlns:a16="http://schemas.microsoft.com/office/drawing/2014/main" id="{ADA8D181-5BA1-4728-B4D5-01F8965F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91" y="2670835"/>
            <a:ext cx="347981" cy="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D12C-6D5A-409F-9C4F-3D16603752AA}"/>
              </a:ext>
            </a:extLst>
          </p:cNvPr>
          <p:cNvSpPr txBox="1"/>
          <p:nvPr/>
        </p:nvSpPr>
        <p:spPr>
          <a:xfrm>
            <a:off x="7728172" y="5598290"/>
            <a:ext cx="14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1111111111</a:t>
            </a:r>
            <a:endParaRPr lang="ko-KR" altLang="en-US" dirty="0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AB67978-05FD-4F8B-989A-DACFD0B8E76C}"/>
              </a:ext>
            </a:extLst>
          </p:cNvPr>
          <p:cNvSpPr/>
          <p:nvPr/>
        </p:nvSpPr>
        <p:spPr>
          <a:xfrm>
            <a:off x="7586366" y="2034639"/>
            <a:ext cx="1764753" cy="362197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좌우이동</a:t>
            </a:r>
          </a:p>
        </p:txBody>
      </p:sp>
    </p:spTree>
    <p:extLst>
      <p:ext uri="{BB962C8B-B14F-4D97-AF65-F5344CB8AC3E}">
        <p14:creationId xmlns:p14="http://schemas.microsoft.com/office/powerpoint/2010/main" val="394306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76131-71B2-4B86-A381-A6BAAA81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Manager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F31CE-60A5-4F60-8B7D-A7508FB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유니티를 쓰는 만큼 </a:t>
            </a:r>
            <a:r>
              <a:rPr lang="en-US" altLang="ko-KR" dirty="0"/>
              <a:t>Singleton </a:t>
            </a:r>
            <a:r>
              <a:rPr lang="ko-KR" altLang="en-US" dirty="0"/>
              <a:t>패턴으로 여러 게임 매니저를</a:t>
            </a:r>
            <a:br>
              <a:rPr lang="en-US" altLang="ko-KR" dirty="0"/>
            </a:br>
            <a:r>
              <a:rPr lang="ko-KR" altLang="en-US" dirty="0"/>
              <a:t>사용 중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게임실행관련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AudioManager</a:t>
            </a:r>
            <a:r>
              <a:rPr lang="en-US" altLang="ko-KR" dirty="0"/>
              <a:t> </a:t>
            </a:r>
            <a:r>
              <a:rPr lang="ko-KR" altLang="en-US" dirty="0"/>
              <a:t>오디오 정보관련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NoteManager</a:t>
            </a:r>
            <a:r>
              <a:rPr lang="en-US" altLang="ko-KR" dirty="0"/>
              <a:t> </a:t>
            </a:r>
            <a:r>
              <a:rPr lang="ko-KR" altLang="en-US" dirty="0"/>
              <a:t>노트 정보 및 읽기 및 쓰기 </a:t>
            </a:r>
            <a:r>
              <a:rPr lang="en-US" altLang="ko-KR" dirty="0"/>
              <a:t>/ BPM </a:t>
            </a:r>
            <a:r>
              <a:rPr lang="ko-KR" altLang="en-US" dirty="0"/>
              <a:t>관리 이벤트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StageManager</a:t>
            </a:r>
            <a:r>
              <a:rPr lang="en-US" altLang="ko-KR" dirty="0"/>
              <a:t> </a:t>
            </a:r>
            <a:r>
              <a:rPr lang="ko-KR" altLang="en-US" dirty="0"/>
              <a:t>스테이지 오브젝트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JudgeManager</a:t>
            </a:r>
            <a:r>
              <a:rPr lang="en-US" altLang="ko-KR" dirty="0"/>
              <a:t> </a:t>
            </a:r>
            <a:r>
              <a:rPr lang="ko-KR" altLang="en-US" dirty="0"/>
              <a:t>판정구하기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5E6BE-E0DE-4A3E-AE00-2113663A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2875632" y="4285665"/>
            <a:ext cx="4368006" cy="242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82E4B-CD81-4EF5-94FA-958DA9CF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38" y="3546698"/>
            <a:ext cx="3025594" cy="31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338-0C77-4A54-A076-E6613C5B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</a:t>
            </a:r>
            <a:r>
              <a:rPr lang="en-US" altLang="ko-KR" dirty="0"/>
              <a:t>-Note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82163-2E69-4176-BEA2-01F92142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으로 노트데이터를 입출력 하고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 T S </a:t>
            </a:r>
            <a:r>
              <a:rPr lang="ko-KR" altLang="en-US" dirty="0"/>
              <a:t>는 각각 스테이지를 구성하는 노트의 정보</a:t>
            </a:r>
            <a:br>
              <a:rPr lang="en-US" altLang="ko-KR" dirty="0"/>
            </a:br>
            <a:r>
              <a:rPr lang="en-US" altLang="ko-KR" dirty="0"/>
              <a:t>(Enemy Trap Stage)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957E65-7209-47F8-89B3-22F246C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76" y="2585483"/>
            <a:ext cx="3989169" cy="412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851A-7667-4381-9A57-21F18EF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2975C-D3F9-4C15-9998-A9FBB8B3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예술에 관련된 게임</a:t>
            </a:r>
            <a:endParaRPr lang="en-US" altLang="ko-KR" dirty="0"/>
          </a:p>
          <a:p>
            <a:r>
              <a:rPr lang="ko-KR" altLang="en-US" dirty="0"/>
              <a:t>실제로 서비스가 가능하고 경쟁력이 있을 만 한 게임</a:t>
            </a:r>
            <a:endParaRPr lang="en-US" altLang="ko-KR" dirty="0"/>
          </a:p>
          <a:p>
            <a:r>
              <a:rPr lang="en-US" altLang="ko-KR" dirty="0"/>
              <a:t>BM</a:t>
            </a:r>
            <a:r>
              <a:rPr lang="ko-KR" altLang="en-US" dirty="0"/>
              <a:t> 모델이 확실한 게임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8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61247-B567-4C75-B379-7A600AAA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게임구성 </a:t>
            </a:r>
            <a:r>
              <a:rPr lang="en-US" altLang="ko-KR" dirty="0"/>
              <a:t>– BM</a:t>
            </a:r>
            <a:r>
              <a:rPr lang="ko-KR" altLang="en-US" dirty="0"/>
              <a:t> 및 특징적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AF0FC-B666-4A82-A85E-2865B8F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Steam</a:t>
            </a:r>
            <a:r>
              <a:rPr lang="ko-KR" altLang="en-US" dirty="0"/>
              <a:t> 에서 의 판매가 일차 목적이며 유니티 기능을 최대한 사용하여 다른 플랫폼으로의 포팅 가능성을 염두 하며 개발중임</a:t>
            </a:r>
            <a:r>
              <a:rPr lang="en-US" altLang="ko-KR" dirty="0"/>
              <a:t>. ( </a:t>
            </a:r>
            <a:r>
              <a:rPr lang="ko-KR" altLang="en-US" dirty="0"/>
              <a:t>외부 라이브러리 및 </a:t>
            </a:r>
            <a:r>
              <a:rPr lang="en-US" altLang="ko-KR" dirty="0"/>
              <a:t>Asset </a:t>
            </a:r>
            <a:r>
              <a:rPr lang="ko-KR" altLang="en-US" dirty="0"/>
              <a:t>을 최대한 자제하고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BM</a:t>
            </a:r>
            <a:r>
              <a:rPr lang="ko-KR" altLang="en-US" dirty="0"/>
              <a:t>은 리듬게임에서 가장 많이 사용되고 있는 패키지 형태의 게임이 될 것이며 아이템 등을 통한 시즌 패스의 도입 또한 생각해두고 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패키지 </a:t>
            </a:r>
            <a:r>
              <a:rPr lang="en-US" altLang="ko-KR" dirty="0"/>
              <a:t>(</a:t>
            </a:r>
            <a:r>
              <a:rPr lang="ko-KR" altLang="en-US" dirty="0"/>
              <a:t>완성된 본편과 </a:t>
            </a:r>
            <a:r>
              <a:rPr lang="ko-KR" altLang="en-US" dirty="0" err="1"/>
              <a:t>확장팩</a:t>
            </a:r>
            <a:r>
              <a:rPr lang="en-US" altLang="ko-KR" dirty="0"/>
              <a:t>(DLC </a:t>
            </a:r>
            <a:r>
              <a:rPr lang="ko-KR" altLang="en-US" dirty="0" err="1"/>
              <a:t>다운로드컨텐츠</a:t>
            </a:r>
            <a:r>
              <a:rPr lang="en-US" altLang="ko-KR" dirty="0"/>
              <a:t>))</a:t>
            </a:r>
            <a:r>
              <a:rPr lang="ko-KR" altLang="en-US" dirty="0"/>
              <a:t>의 판매형태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시즌패스 </a:t>
            </a:r>
            <a:r>
              <a:rPr lang="en-US" altLang="ko-KR" dirty="0"/>
              <a:t>(</a:t>
            </a:r>
            <a:r>
              <a:rPr lang="ko-KR" altLang="en-US" dirty="0"/>
              <a:t>일정 기간동안 발매된 </a:t>
            </a:r>
            <a:r>
              <a:rPr lang="en-US" altLang="ko-KR" dirty="0"/>
              <a:t>DLC, </a:t>
            </a:r>
            <a:r>
              <a:rPr lang="ko-KR" altLang="en-US" dirty="0"/>
              <a:t>업데이트를 판매하거나 추가 보상을 주는 형태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146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1B42-012E-40E6-8FAB-E42D9E6F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프로젝트의 차별성 및 강점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9D079-6C84-46A8-90A4-F8A2DC45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이전에 없던 방식의 플레이 방법</a:t>
            </a:r>
            <a:r>
              <a:rPr lang="en-US" altLang="ko-KR" dirty="0"/>
              <a:t>(</a:t>
            </a:r>
            <a:r>
              <a:rPr lang="ko-KR" altLang="en-US" dirty="0"/>
              <a:t>박자에 따른 이동 및 몬스터의 처리 </a:t>
            </a:r>
            <a:r>
              <a:rPr lang="ko-KR" altLang="en-US" dirty="0" err="1"/>
              <a:t>방법등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악기를 선택해 플레이를 할 수 있음</a:t>
            </a:r>
            <a:endParaRPr lang="en-US" altLang="ko-KR" dirty="0"/>
          </a:p>
          <a:p>
            <a:r>
              <a:rPr lang="ko-KR" altLang="en-US" dirty="0"/>
              <a:t>게임 씬 의 이동중 플레이 가능한 </a:t>
            </a:r>
            <a:r>
              <a:rPr lang="ko-KR" altLang="en-US" dirty="0" err="1"/>
              <a:t>맵의</a:t>
            </a:r>
            <a:r>
              <a:rPr lang="ko-KR" altLang="en-US" dirty="0"/>
              <a:t> 존재</a:t>
            </a:r>
            <a:r>
              <a:rPr lang="en-US" altLang="ko-KR" dirty="0"/>
              <a:t>(</a:t>
            </a:r>
            <a:r>
              <a:rPr lang="ko-KR" altLang="en-US" dirty="0"/>
              <a:t>바깥게임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플레이어의 숙련도를 고려한 </a:t>
            </a:r>
            <a:r>
              <a:rPr lang="en-US" altLang="ko-KR" dirty="0"/>
              <a:t>Note</a:t>
            </a:r>
            <a:r>
              <a:rPr lang="ko-KR" altLang="en-US" dirty="0"/>
              <a:t>구성</a:t>
            </a:r>
            <a:r>
              <a:rPr lang="en-US" altLang="ko-KR" dirty="0"/>
              <a:t>(</a:t>
            </a:r>
            <a:r>
              <a:rPr lang="ko-KR" altLang="en-US" dirty="0"/>
              <a:t>함정 몬스터의 구분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하드코어 유저들이 많은 만큼 매니아도 많은 게임 장르</a:t>
            </a:r>
            <a:endParaRPr lang="en-US" altLang="ko-KR" dirty="0"/>
          </a:p>
          <a:p>
            <a:r>
              <a:rPr lang="ko-KR" altLang="en-US" dirty="0"/>
              <a:t>경쟁 작품이 많이 없는 장르</a:t>
            </a:r>
            <a:endParaRPr lang="en-US" altLang="ko-KR" dirty="0"/>
          </a:p>
          <a:p>
            <a:r>
              <a:rPr lang="ko-KR" altLang="en-US" dirty="0"/>
              <a:t>게임 심의에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01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B2B3AD-ABB2-4C6D-B540-BCB816B16554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943B41-4FC1-4F3C-AB12-9E810ADCBA2F}"/>
              </a:ext>
            </a:extLst>
          </p:cNvPr>
          <p:cNvSpPr/>
          <p:nvPr/>
        </p:nvSpPr>
        <p:spPr>
          <a:xfrm>
            <a:off x="2998769" y="3161645"/>
            <a:ext cx="6011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1000ms = 1000p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51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2B2F-1A8D-43CD-B571-B74B2749C8ED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600A3-AE02-4989-BB50-B638397FDA97}"/>
              </a:ext>
            </a:extLst>
          </p:cNvPr>
          <p:cNvSpPr/>
          <p:nvPr/>
        </p:nvSpPr>
        <p:spPr>
          <a:xfrm>
            <a:off x="1261872" y="2400300"/>
            <a:ext cx="9013698" cy="12344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OnTrigger</a:t>
            </a:r>
            <a:endParaRPr lang="ko-KR" altLang="en-US" sz="28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93ABEA-D171-4A01-920E-647209479BD8}"/>
              </a:ext>
            </a:extLst>
          </p:cNvPr>
          <p:cNvSpPr/>
          <p:nvPr/>
        </p:nvSpPr>
        <p:spPr>
          <a:xfrm>
            <a:off x="1261872" y="4697730"/>
            <a:ext cx="901369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Input.Key</a:t>
            </a:r>
            <a:endParaRPr lang="ko-KR" altLang="en-US" sz="28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8E74D-7CE7-416C-B22E-F113EC5F94E9}"/>
              </a:ext>
            </a:extLst>
          </p:cNvPr>
          <p:cNvSpPr/>
          <p:nvPr/>
        </p:nvSpPr>
        <p:spPr>
          <a:xfrm>
            <a:off x="4023360" y="265176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4CBFB-471F-40E9-9032-A35249394668}"/>
              </a:ext>
            </a:extLst>
          </p:cNvPr>
          <p:cNvSpPr/>
          <p:nvPr/>
        </p:nvSpPr>
        <p:spPr>
          <a:xfrm>
            <a:off x="5770245" y="265176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5313F-43A9-4AF2-98C2-618F1A9002C5}"/>
              </a:ext>
            </a:extLst>
          </p:cNvPr>
          <p:cNvSpPr/>
          <p:nvPr/>
        </p:nvSpPr>
        <p:spPr>
          <a:xfrm>
            <a:off x="7627620" y="262890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6318D4-8231-48EA-9CF7-2EFFE251211A}"/>
              </a:ext>
            </a:extLst>
          </p:cNvPr>
          <p:cNvSpPr/>
          <p:nvPr/>
        </p:nvSpPr>
        <p:spPr>
          <a:xfrm>
            <a:off x="9582150" y="262890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861BDB-3551-48A2-9335-869566019050}"/>
              </a:ext>
            </a:extLst>
          </p:cNvPr>
          <p:cNvSpPr/>
          <p:nvPr/>
        </p:nvSpPr>
        <p:spPr>
          <a:xfrm>
            <a:off x="397192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4F38E-052A-4220-8AD6-476718242D5A}"/>
              </a:ext>
            </a:extLst>
          </p:cNvPr>
          <p:cNvSpPr/>
          <p:nvPr/>
        </p:nvSpPr>
        <p:spPr>
          <a:xfrm>
            <a:off x="459867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F58C7-1671-4B7A-8946-33404FD601DA}"/>
              </a:ext>
            </a:extLst>
          </p:cNvPr>
          <p:cNvSpPr/>
          <p:nvPr/>
        </p:nvSpPr>
        <p:spPr>
          <a:xfrm>
            <a:off x="52254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5B051-DC49-4C8C-964B-6B2307BA6963}"/>
              </a:ext>
            </a:extLst>
          </p:cNvPr>
          <p:cNvSpPr/>
          <p:nvPr/>
        </p:nvSpPr>
        <p:spPr>
          <a:xfrm>
            <a:off x="587311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9CFE1-6C28-415F-85B5-49C8647ECA48}"/>
              </a:ext>
            </a:extLst>
          </p:cNvPr>
          <p:cNvSpPr/>
          <p:nvPr/>
        </p:nvSpPr>
        <p:spPr>
          <a:xfrm>
            <a:off x="641794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6A8A79-9514-43BB-BCCF-95A9E4BB7936}"/>
              </a:ext>
            </a:extLst>
          </p:cNvPr>
          <p:cNvSpPr/>
          <p:nvPr/>
        </p:nvSpPr>
        <p:spPr>
          <a:xfrm>
            <a:off x="704469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DA1F4-110D-44AC-AD32-B14FBCFF3333}"/>
              </a:ext>
            </a:extLst>
          </p:cNvPr>
          <p:cNvSpPr/>
          <p:nvPr/>
        </p:nvSpPr>
        <p:spPr>
          <a:xfrm>
            <a:off x="76714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07E95-EEE0-4693-9EF2-8D58B0959A47}"/>
              </a:ext>
            </a:extLst>
          </p:cNvPr>
          <p:cNvSpPr/>
          <p:nvPr/>
        </p:nvSpPr>
        <p:spPr>
          <a:xfrm>
            <a:off x="831913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787AF4-B2EF-4223-842B-B00E86E4E8A7}"/>
              </a:ext>
            </a:extLst>
          </p:cNvPr>
          <p:cNvSpPr/>
          <p:nvPr/>
        </p:nvSpPr>
        <p:spPr>
          <a:xfrm>
            <a:off x="8863965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15922A-E80E-404C-B2CC-A39BBE64E05F}"/>
              </a:ext>
            </a:extLst>
          </p:cNvPr>
          <p:cNvSpPr/>
          <p:nvPr/>
        </p:nvSpPr>
        <p:spPr>
          <a:xfrm>
            <a:off x="9490710" y="4857750"/>
            <a:ext cx="10287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963EF0-F2C1-4D33-B02F-3D43550FD23E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3F15B-207C-4F71-A431-C85A5C9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어려움들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2FB74-7968-452C-80F3-96AD7D6C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3429000"/>
            <a:ext cx="3429000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221DC8-FCF2-48C9-8FAD-C8A9AE78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34" y="2059062"/>
            <a:ext cx="4151979" cy="1075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FE9D50-AADC-4EF5-A02E-E63BCD97F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710" y="1619761"/>
            <a:ext cx="3280410" cy="21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C1954A-7446-406B-9533-38033DF704B1}"/>
              </a:ext>
            </a:extLst>
          </p:cNvPr>
          <p:cNvSpPr/>
          <p:nvPr/>
        </p:nvSpPr>
        <p:spPr>
          <a:xfrm>
            <a:off x="1524000" y="1"/>
            <a:ext cx="9144000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557784-8F89-48DD-A2E0-0B78CA23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프로젝트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EF2C8-924D-4795-B460-D1F07E350E31}"/>
              </a:ext>
            </a:extLst>
          </p:cNvPr>
          <p:cNvSpPr/>
          <p:nvPr/>
        </p:nvSpPr>
        <p:spPr>
          <a:xfrm>
            <a:off x="205740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D146-FCE6-47C4-966E-C52050A9869C}"/>
              </a:ext>
            </a:extLst>
          </p:cNvPr>
          <p:cNvSpPr/>
          <p:nvPr/>
        </p:nvSpPr>
        <p:spPr>
          <a:xfrm>
            <a:off x="477012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+mn-ea"/>
              </a:rPr>
              <a:t>그래픽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EF612-9E38-4B05-A4E5-BC654762FBC4}"/>
              </a:ext>
            </a:extLst>
          </p:cNvPr>
          <p:cNvSpPr/>
          <p:nvPr/>
        </p:nvSpPr>
        <p:spPr>
          <a:xfrm>
            <a:off x="7482840" y="2423159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+mn-ea"/>
              </a:rPr>
              <a:t>음악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4005D-603A-4F55-B351-666E94B8A045}"/>
              </a:ext>
            </a:extLst>
          </p:cNvPr>
          <p:cNvSpPr/>
          <p:nvPr/>
        </p:nvSpPr>
        <p:spPr>
          <a:xfrm>
            <a:off x="205740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  <a:latin typeface="+mn-ea"/>
              </a:rPr>
              <a:t>기믹</a:t>
            </a:r>
            <a:r>
              <a:rPr lang="ko-KR" altLang="en-US" sz="3600" dirty="0">
                <a:solidFill>
                  <a:schemeClr val="tx1"/>
                </a:solidFill>
                <a:latin typeface="+mn-ea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77CA-E060-4253-A3C0-31EEFDC53543}"/>
              </a:ext>
            </a:extLst>
          </p:cNvPr>
          <p:cNvSpPr/>
          <p:nvPr/>
        </p:nvSpPr>
        <p:spPr>
          <a:xfrm>
            <a:off x="477012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+mn-ea"/>
              </a:rPr>
              <a:t>맵 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EEA80-2E36-48A4-BACB-0B9D3444ADB5}"/>
              </a:ext>
            </a:extLst>
          </p:cNvPr>
          <p:cNvSpPr/>
          <p:nvPr/>
        </p:nvSpPr>
        <p:spPr>
          <a:xfrm>
            <a:off x="7482840" y="4540691"/>
            <a:ext cx="2194560" cy="157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+mn-ea"/>
              </a:rPr>
              <a:t>채보 제작</a:t>
            </a:r>
          </a:p>
        </p:txBody>
      </p:sp>
    </p:spTree>
    <p:extLst>
      <p:ext uri="{BB962C8B-B14F-4D97-AF65-F5344CB8AC3E}">
        <p14:creationId xmlns:p14="http://schemas.microsoft.com/office/powerpoint/2010/main" val="1971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7338F-B347-4A44-AD1C-3F86A3B9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21DB3-B531-4CAC-9DE3-B55C1309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리듬게임을 고르게 되었는가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2807D-07A6-4110-A91B-0BF4813A4FC2}"/>
              </a:ext>
            </a:extLst>
          </p:cNvPr>
          <p:cNvSpPr/>
          <p:nvPr/>
        </p:nvSpPr>
        <p:spPr>
          <a:xfrm>
            <a:off x="1261872" y="2487433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변화 대응 쉬움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3F335-B130-417C-8C26-87E6E5E8BE0B}"/>
              </a:ext>
            </a:extLst>
          </p:cNvPr>
          <p:cNvSpPr/>
          <p:nvPr/>
        </p:nvSpPr>
        <p:spPr>
          <a:xfrm>
            <a:off x="4509115" y="2487432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프로토타이핑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쉬운 알파 테스트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90CE7-FE21-4AA0-B824-D02DFE059F4C}"/>
              </a:ext>
            </a:extLst>
          </p:cNvPr>
          <p:cNvSpPr/>
          <p:nvPr/>
        </p:nvSpPr>
        <p:spPr>
          <a:xfrm>
            <a:off x="1269710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0952F-736F-48D2-8B79-771A7C6AF1D6}"/>
              </a:ext>
            </a:extLst>
          </p:cNvPr>
          <p:cNvSpPr/>
          <p:nvPr/>
        </p:nvSpPr>
        <p:spPr>
          <a:xfrm>
            <a:off x="4509115" y="4452026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명확한 이용자층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B04FE-8B64-42E3-90EE-664D1710D77B}"/>
              </a:ext>
            </a:extLst>
          </p:cNvPr>
          <p:cNvSpPr/>
          <p:nvPr/>
        </p:nvSpPr>
        <p:spPr>
          <a:xfrm>
            <a:off x="7756358" y="2487431"/>
            <a:ext cx="2944748" cy="165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심의</a:t>
            </a:r>
          </a:p>
        </p:txBody>
      </p:sp>
    </p:spTree>
    <p:extLst>
      <p:ext uri="{BB962C8B-B14F-4D97-AF65-F5344CB8AC3E}">
        <p14:creationId xmlns:p14="http://schemas.microsoft.com/office/powerpoint/2010/main" val="30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6C1E-6641-435C-A608-BAB5220D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 벤치마킹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FDCD9-06BF-4045-9D95-3C32FDF3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5982D0-A39D-460F-8FDD-A4F97939B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37" y="4278498"/>
            <a:ext cx="3200000" cy="1800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5E27B-2A0E-47A5-A112-325E06ED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40" y="2161015"/>
            <a:ext cx="3200000" cy="1800000"/>
          </a:xfrm>
          <a:prstGeom prst="rect">
            <a:avLst/>
          </a:prstGeom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8CFE6-2D22-48FE-9502-D160C9DC8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231827"/>
            <a:ext cx="32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1CA6E-C381-45B1-AFAF-8CB2719CB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155059"/>
            <a:ext cx="3200000" cy="1800000"/>
          </a:xfrm>
          <a:prstGeom prst="rect">
            <a:avLst/>
          </a:prstGeom>
        </p:spPr>
      </p:pic>
      <p:pic>
        <p:nvPicPr>
          <p:cNvPr id="8" name="그림 7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6B8190DB-C669-4FBE-9E2A-C2963AD9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32" y="2161015"/>
            <a:ext cx="3204748" cy="1800000"/>
          </a:xfrm>
          <a:prstGeom prst="rect">
            <a:avLst/>
          </a:prstGeom>
        </p:spPr>
      </p:pic>
      <p:pic>
        <p:nvPicPr>
          <p:cNvPr id="9" name="그림 8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AE0C0D5B-364F-4B8F-8239-E87C96A3A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04" y="4231827"/>
            <a:ext cx="32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D14EC-0601-4293-8812-8205D78ED98B}"/>
              </a:ext>
            </a:extLst>
          </p:cNvPr>
          <p:cNvSpPr txBox="1"/>
          <p:nvPr/>
        </p:nvSpPr>
        <p:spPr>
          <a:xfrm>
            <a:off x="1359243" y="6244281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노트를 처리하는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26D92-CA65-422D-B174-B0C9F2817E94}"/>
              </a:ext>
            </a:extLst>
          </p:cNvPr>
          <p:cNvSpPr txBox="1"/>
          <p:nvPr/>
        </p:nvSpPr>
        <p:spPr>
          <a:xfrm>
            <a:off x="4695567" y="6244281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캐릭터가 목표지점으로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ADA57-4FEC-41AC-9A4E-0218AAEF17FD}"/>
              </a:ext>
            </a:extLst>
          </p:cNvPr>
          <p:cNvSpPr txBox="1"/>
          <p:nvPr/>
        </p:nvSpPr>
        <p:spPr>
          <a:xfrm>
            <a:off x="8208940" y="6367849"/>
            <a:ext cx="285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복합형</a:t>
            </a:r>
          </a:p>
        </p:txBody>
      </p:sp>
    </p:spTree>
    <p:extLst>
      <p:ext uri="{BB962C8B-B14F-4D97-AF65-F5344CB8AC3E}">
        <p14:creationId xmlns:p14="http://schemas.microsoft.com/office/powerpoint/2010/main" val="54017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74D9C-70B0-471D-AA26-78DE1B32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게임기획단계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7F74C-F01D-4C75-97C6-59446DFE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DD6B4-4397-4F08-9D8C-2E80A51E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4" y="1915973"/>
            <a:ext cx="4461571" cy="2334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80AE2C-E69D-4423-8104-B46EC9D3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250267"/>
            <a:ext cx="4705128" cy="233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6695F-0C64-4526-A8B0-482E4893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9" y="3152077"/>
            <a:ext cx="5520876" cy="2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580D-035E-4147-AD4C-97FCD2E4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- </a:t>
            </a:r>
            <a:r>
              <a:rPr lang="ko-KR" altLang="en-US" dirty="0"/>
              <a:t>진행단계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921CE-49FA-4C69-86FB-B1D506E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기본 </a:t>
            </a:r>
            <a:r>
              <a:rPr lang="ko-KR" altLang="en-US" dirty="0" err="1"/>
              <a:t>기믹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박자에 맞추어 점수 내보기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메인 </a:t>
            </a:r>
            <a:r>
              <a:rPr lang="ko-KR" altLang="en-US" dirty="0" err="1"/>
              <a:t>기믹을</a:t>
            </a:r>
            <a:r>
              <a:rPr lang="ko-KR" altLang="en-US" dirty="0"/>
              <a:t> 추가해 </a:t>
            </a:r>
            <a:r>
              <a:rPr lang="en-US" altLang="ko-KR" dirty="0"/>
              <a:t>prototype </a:t>
            </a:r>
            <a:r>
              <a:rPr lang="ko-KR" altLang="en-US" dirty="0"/>
              <a:t>완성 </a:t>
            </a:r>
            <a:r>
              <a:rPr lang="en-US" altLang="ko-KR" dirty="0"/>
              <a:t>(&lt;- </a:t>
            </a:r>
            <a:r>
              <a:rPr lang="ko-KR" altLang="en-US" dirty="0"/>
              <a:t>현재의 단계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스테이지의 이동</a:t>
            </a:r>
            <a:r>
              <a:rPr lang="en-US" altLang="ko-KR" dirty="0"/>
              <a:t>, </a:t>
            </a:r>
            <a:r>
              <a:rPr lang="ko-KR" altLang="en-US" dirty="0"/>
              <a:t>생성 및 캐릭터 이동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비주얼 적 요소</a:t>
            </a:r>
            <a:r>
              <a:rPr lang="en-US" altLang="ko-KR" dirty="0"/>
              <a:t>, </a:t>
            </a:r>
            <a:r>
              <a:rPr lang="ko-KR" altLang="en-US" dirty="0"/>
              <a:t>부가적인 </a:t>
            </a:r>
            <a:r>
              <a:rPr lang="ko-KR" altLang="en-US" dirty="0" err="1"/>
              <a:t>기믹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r>
              <a:rPr lang="en-US" altLang="ko-KR" dirty="0"/>
              <a:t>, </a:t>
            </a:r>
            <a:r>
              <a:rPr lang="ko-KR" altLang="en-US" dirty="0"/>
              <a:t>게임 이펙트</a:t>
            </a:r>
            <a:r>
              <a:rPr lang="en-US" altLang="ko-KR" dirty="0"/>
              <a:t>) </a:t>
            </a:r>
            <a:r>
              <a:rPr lang="ko-KR" altLang="en-US" dirty="0"/>
              <a:t>들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 가능한 게임 완성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스토리 및 컨셉</a:t>
            </a:r>
            <a:r>
              <a:rPr lang="en-US" altLang="ko-KR" dirty="0"/>
              <a:t>, </a:t>
            </a:r>
            <a:r>
              <a:rPr lang="ko-KR" altLang="en-US" dirty="0"/>
              <a:t>디자인 등 게임의 외적 요소 완성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게임의 기술적인 문제</a:t>
            </a:r>
            <a:r>
              <a:rPr lang="en-US" altLang="ko-KR" dirty="0"/>
              <a:t>(</a:t>
            </a:r>
            <a:r>
              <a:rPr lang="ko-KR" altLang="en-US" dirty="0"/>
              <a:t>후술할 딜레이 문제 등</a:t>
            </a:r>
            <a:r>
              <a:rPr lang="en-US" altLang="ko-KR" dirty="0"/>
              <a:t>) </a:t>
            </a:r>
            <a:r>
              <a:rPr lang="ko-KR" altLang="en-US" dirty="0"/>
              <a:t>완성해 게임 완성도 높이기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F20B7-5A13-4192-B195-5E54B7EA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개발과정 </a:t>
            </a:r>
            <a:r>
              <a:rPr lang="en-US" altLang="ko-KR" dirty="0"/>
              <a:t>– </a:t>
            </a:r>
            <a:r>
              <a:rPr lang="ko-KR" altLang="en-US" dirty="0"/>
              <a:t>사용 툴 및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D0849-389F-4A25-A406-EFD01F0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PC(Steam)</a:t>
            </a:r>
          </a:p>
          <a:p>
            <a:r>
              <a:rPr lang="ko-KR" altLang="en-US" dirty="0"/>
              <a:t>협업 툴 </a:t>
            </a:r>
            <a:r>
              <a:rPr lang="ko-KR" altLang="en-US" dirty="0" err="1"/>
              <a:t>디스코드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962B6-7CA6-4F5B-81F3-BF1C765D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09" y="2310871"/>
            <a:ext cx="3794857" cy="3869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F4F11-5632-47FA-B97F-FC6429B2B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12" y="2733130"/>
            <a:ext cx="5688589" cy="3897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A7708-742E-4125-BD0D-FC405B21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08" y="3499410"/>
            <a:ext cx="4031479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703E77-45FA-4E58-BD0D-5935077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678" y="2007265"/>
            <a:ext cx="3663705" cy="3897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848161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1">
      <a:majorFont>
        <a:latin typeface="Century Schoolbook"/>
        <a:ea typeface="경기천년제목V Bold"/>
        <a:cs typeface=""/>
      </a:majorFont>
      <a:minorFont>
        <a:latin typeface="Century Schoolbook"/>
        <a:ea typeface="경기천년제목 Bold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12회 Markting</Template>
  <TotalTime>3092</TotalTime>
  <Words>2186</Words>
  <Application>Microsoft Office PowerPoint</Application>
  <PresentationFormat>와이드스크린</PresentationFormat>
  <Paragraphs>394</Paragraphs>
  <Slides>45</Slides>
  <Notes>27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경기천년바탕 Bold</vt:lpstr>
      <vt:lpstr>경기천년제목 Bold</vt:lpstr>
      <vt:lpstr>경기천년제목V Bold</vt:lpstr>
      <vt:lpstr>맑은 고딕</vt:lpstr>
      <vt:lpstr>Arial</vt:lpstr>
      <vt:lpstr>Century Schoolbook</vt:lpstr>
      <vt:lpstr>Wingdings 2</vt:lpstr>
      <vt:lpstr>보기</vt:lpstr>
      <vt:lpstr>캡스톤디자인  중간발표</vt:lpstr>
      <vt:lpstr>목차</vt:lpstr>
      <vt:lpstr>들어가기 앞서 - 기본적 용어</vt:lpstr>
      <vt:lpstr>프로젝트 제안배경</vt:lpstr>
      <vt:lpstr>기획의도</vt:lpstr>
      <vt:lpstr>레퍼런스 벤치마킹</vt:lpstr>
      <vt:lpstr>개발과정 - 게임기획단계</vt:lpstr>
      <vt:lpstr>개발과정 - 진행단계</vt:lpstr>
      <vt:lpstr>개발과정 – 사용 툴 및 환경</vt:lpstr>
      <vt:lpstr>개발과정 – 사용 툴 및 환경</vt:lpstr>
      <vt:lpstr>개발과정 - 분업</vt:lpstr>
      <vt:lpstr>개발과정 – 에디터 개발</vt:lpstr>
      <vt:lpstr>개발과정 – 기본 기믹 제작 </vt:lpstr>
      <vt:lpstr>개발과정-프로토타입 제작</vt:lpstr>
      <vt:lpstr>게임 구성 - 에디터</vt:lpstr>
      <vt:lpstr>게임구성 – 인게임 씬</vt:lpstr>
      <vt:lpstr>게임구성 – 인게임 씬</vt:lpstr>
      <vt:lpstr>게임구성</vt:lpstr>
      <vt:lpstr>게임구성 - 난이도선택</vt:lpstr>
      <vt:lpstr>게임구성 – 키보드 입력</vt:lpstr>
      <vt:lpstr>게임구성 – Object 종류</vt:lpstr>
      <vt:lpstr>게임구성 – object 종류 (Note)</vt:lpstr>
      <vt:lpstr>게임구성 – object 종류</vt:lpstr>
      <vt:lpstr>게임구성 – 몬스터(Note)</vt:lpstr>
      <vt:lpstr>몬스터</vt:lpstr>
      <vt:lpstr>게임구성 – 함정(Note)</vt:lpstr>
      <vt:lpstr>게임구성 – 함정(Note)</vt:lpstr>
      <vt:lpstr>게임구성 – 함정(Note)</vt:lpstr>
      <vt:lpstr>게임구성 – 지형(Note)</vt:lpstr>
      <vt:lpstr>PowerPoint 프레젠테이션</vt:lpstr>
      <vt:lpstr>게임구성 – 지형(Note)</vt:lpstr>
      <vt:lpstr>게임구성 - 캐릭터</vt:lpstr>
      <vt:lpstr>게임구성 – Audio Multi Track</vt:lpstr>
      <vt:lpstr>게임구성 – Audio Multi Track</vt:lpstr>
      <vt:lpstr>게임구성 – 재생 위치(시간) 확인</vt:lpstr>
      <vt:lpstr>게임구성 </vt:lpstr>
      <vt:lpstr>게임구성 – UI(prototype)</vt:lpstr>
      <vt:lpstr>게임구성 – Manager</vt:lpstr>
      <vt:lpstr>게임구성-Note Data</vt:lpstr>
      <vt:lpstr>게임구성 – BM 및 특징적 요소</vt:lpstr>
      <vt:lpstr>프로젝트의 차별성 및 강점</vt:lpstr>
      <vt:lpstr>기술적 어려움들</vt:lpstr>
      <vt:lpstr>기술적 어려움들</vt:lpstr>
      <vt:lpstr>기술적 어려움들</vt:lpstr>
      <vt:lpstr>차후 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aulin</dc:creator>
  <cp:lastModifiedBy>김민형(학부생-소프트웨어전공)</cp:lastModifiedBy>
  <cp:revision>227</cp:revision>
  <dcterms:created xsi:type="dcterms:W3CDTF">2021-05-01T02:10:32Z</dcterms:created>
  <dcterms:modified xsi:type="dcterms:W3CDTF">2022-04-02T07:56:33Z</dcterms:modified>
</cp:coreProperties>
</file>